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58" r:id="rId3"/>
    <p:sldId id="307" r:id="rId4"/>
    <p:sldId id="257" r:id="rId5"/>
    <p:sldId id="261" r:id="rId6"/>
    <p:sldId id="318" r:id="rId7"/>
    <p:sldId id="259" r:id="rId8"/>
    <p:sldId id="305" r:id="rId9"/>
    <p:sldId id="262" r:id="rId10"/>
    <p:sldId id="263" r:id="rId11"/>
    <p:sldId id="264" r:id="rId12"/>
    <p:sldId id="308" r:id="rId13"/>
    <p:sldId id="309" r:id="rId14"/>
    <p:sldId id="306" r:id="rId15"/>
    <p:sldId id="310" r:id="rId16"/>
    <p:sldId id="312" r:id="rId17"/>
    <p:sldId id="313" r:id="rId18"/>
    <p:sldId id="311" r:id="rId19"/>
    <p:sldId id="267" r:id="rId20"/>
    <p:sldId id="314" r:id="rId21"/>
    <p:sldId id="269" r:id="rId22"/>
    <p:sldId id="270" r:id="rId23"/>
    <p:sldId id="271" r:id="rId24"/>
    <p:sldId id="273" r:id="rId25"/>
    <p:sldId id="274" r:id="rId26"/>
    <p:sldId id="315" r:id="rId27"/>
    <p:sldId id="316" r:id="rId28"/>
    <p:sldId id="317" r:id="rId29"/>
  </p:sldIdLst>
  <p:sldSz cx="9144000" cy="5143500" type="screen16x9"/>
  <p:notesSz cx="6858000" cy="9144000"/>
  <p:embeddedFontLst>
    <p:embeddedFont>
      <p:font typeface="MuseoModerno ExtraBold" panose="020B0604020202020204" charset="0"/>
      <p:bold r:id="rId31"/>
      <p:boldItalic r:id="rId32"/>
    </p:embeddedFont>
    <p:embeddedFont>
      <p:font typeface="Calibri" panose="020F0502020204030204" pitchFamily="34" charset="0"/>
      <p:regular r:id="rId33"/>
      <p:bold r:id="rId34"/>
    </p:embeddedFont>
    <p:embeddedFont>
      <p:font typeface="Maven Pro" panose="020B0604020202020204" charset="0"/>
      <p:regular r:id="rId35"/>
      <p:bold r:id="rId36"/>
    </p:embeddedFont>
    <p:embeddedFont>
      <p:font typeface="B Nazanin" panose="00000400000000000000" pitchFamily="2" charset="-78"/>
      <p:regular r:id="rId37"/>
    </p:embeddedFont>
    <p:embeddedFont>
      <p:font typeface="MuseoModern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5D1A"/>
    <a:srgbClr val="7A2B3F"/>
    <a:srgbClr val="6C2B04"/>
    <a:srgbClr val="CC601D"/>
    <a:srgbClr val="9E2B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AFCCEAE-212B-4313-B48E-6427EF80F693}">
  <a:tblStyle styleId="{6AFCCEAE-212B-4313-B48E-6427EF80F6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5" d="100"/>
          <a:sy n="115" d="100"/>
        </p:scale>
        <p:origin x="2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09f94e966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09f94e966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06678f01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06678f01e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06678f01e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06678f01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06678f01e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06678f01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421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2266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5ec259bc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5ec259bc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5f45958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f45958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6678f01e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6678f01e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6678f01e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6678f01e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6678f01e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6678f01e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rot="4690383" flipH="1">
            <a:off x="7841862" y="108234"/>
            <a:ext cx="1064275" cy="1126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853509"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72" name="Google Shape;72;p13"/>
          <p:cNvSpPr txBox="1">
            <a:spLocks noGrp="1"/>
          </p:cNvSpPr>
          <p:nvPr>
            <p:ph type="title" idx="3"/>
          </p:nvPr>
        </p:nvSpPr>
        <p:spPr>
          <a:xfrm>
            <a:off x="2119075"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3" name="Google Shape;73;p13"/>
          <p:cNvSpPr txBox="1">
            <a:spLocks noGrp="1"/>
          </p:cNvSpPr>
          <p:nvPr>
            <p:ph type="subTitle" idx="1"/>
          </p:nvPr>
        </p:nvSpPr>
        <p:spPr>
          <a:xfrm>
            <a:off x="2119075"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3"/>
          <p:cNvSpPr txBox="1">
            <a:spLocks noGrp="1"/>
          </p:cNvSpPr>
          <p:nvPr>
            <p:ph type="title" idx="4"/>
          </p:nvPr>
        </p:nvSpPr>
        <p:spPr>
          <a:xfrm>
            <a:off x="5858750"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5" name="Google Shape;75;p13"/>
          <p:cNvSpPr txBox="1">
            <a:spLocks noGrp="1"/>
          </p:cNvSpPr>
          <p:nvPr>
            <p:ph type="subTitle" idx="5"/>
          </p:nvPr>
        </p:nvSpPr>
        <p:spPr>
          <a:xfrm>
            <a:off x="5858750"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3"/>
          <p:cNvSpPr txBox="1">
            <a:spLocks noGrp="1"/>
          </p:cNvSpPr>
          <p:nvPr>
            <p:ph type="title" idx="6"/>
          </p:nvPr>
        </p:nvSpPr>
        <p:spPr>
          <a:xfrm>
            <a:off x="2119050"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 name="Google Shape;77;p13"/>
          <p:cNvSpPr txBox="1">
            <a:spLocks noGrp="1"/>
          </p:cNvSpPr>
          <p:nvPr>
            <p:ph type="subTitle" idx="7"/>
          </p:nvPr>
        </p:nvSpPr>
        <p:spPr>
          <a:xfrm>
            <a:off x="2119050"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13"/>
          <p:cNvSpPr txBox="1">
            <a:spLocks noGrp="1"/>
          </p:cNvSpPr>
          <p:nvPr>
            <p:ph type="title" idx="8"/>
          </p:nvPr>
        </p:nvSpPr>
        <p:spPr>
          <a:xfrm>
            <a:off x="5858725"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9" name="Google Shape;79;p13"/>
          <p:cNvSpPr txBox="1">
            <a:spLocks noGrp="1"/>
          </p:cNvSpPr>
          <p:nvPr>
            <p:ph type="subTitle" idx="9"/>
          </p:nvPr>
        </p:nvSpPr>
        <p:spPr>
          <a:xfrm>
            <a:off x="5858725"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3"/>
          <p:cNvSpPr txBox="1">
            <a:spLocks noGrp="1"/>
          </p:cNvSpPr>
          <p:nvPr>
            <p:ph type="title" idx="13" hasCustomPrompt="1"/>
          </p:nvPr>
        </p:nvSpPr>
        <p:spPr>
          <a:xfrm>
            <a:off x="4595450"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1" name="Google Shape;81;p13"/>
          <p:cNvSpPr txBox="1">
            <a:spLocks noGrp="1"/>
          </p:cNvSpPr>
          <p:nvPr>
            <p:ph type="title" idx="14" hasCustomPrompt="1"/>
          </p:nvPr>
        </p:nvSpPr>
        <p:spPr>
          <a:xfrm>
            <a:off x="853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2" name="Google Shape;82;p13"/>
          <p:cNvSpPr txBox="1">
            <a:spLocks noGrp="1"/>
          </p:cNvSpPr>
          <p:nvPr>
            <p:ph type="title" idx="15" hasCustomPrompt="1"/>
          </p:nvPr>
        </p:nvSpPr>
        <p:spPr>
          <a:xfrm>
            <a:off x="4595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pic>
        <p:nvPicPr>
          <p:cNvPr id="83" name="Google Shape;83;p13"/>
          <p:cNvPicPr preferRelativeResize="0"/>
          <p:nvPr/>
        </p:nvPicPr>
        <p:blipFill>
          <a:blip r:embed="rId2">
            <a:alphaModFix/>
          </a:blip>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alphaModFix/>
          </a:blip>
          <a:stretch>
            <a:fillRect/>
          </a:stretch>
        </p:blipFill>
        <p:spPr>
          <a:xfrm rot="1164674">
            <a:off x="8171321" y="1169139"/>
            <a:ext cx="784588" cy="7845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7" name="Google Shape;87;p14"/>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4" name="Google Shape;94;p15"/>
          <p:cNvPicPr preferRelativeResize="0"/>
          <p:nvPr/>
        </p:nvPicPr>
        <p:blipFill>
          <a:blip r:embed="rId2">
            <a:alphaModFix/>
          </a:blip>
          <a:stretch>
            <a:fillRect/>
          </a:stretch>
        </p:blipFill>
        <p:spPr>
          <a:xfrm rot="-10369311">
            <a:off x="5892043" y="-333061"/>
            <a:ext cx="2433751" cy="1906763"/>
          </a:xfrm>
          <a:prstGeom prst="rect">
            <a:avLst/>
          </a:prstGeom>
          <a:noFill/>
          <a:ln>
            <a:noFill/>
          </a:ln>
        </p:spPr>
      </p:pic>
      <p:pic>
        <p:nvPicPr>
          <p:cNvPr id="95" name="Google Shape;95;p15"/>
          <p:cNvPicPr preferRelativeResize="0"/>
          <p:nvPr/>
        </p:nvPicPr>
        <p:blipFill>
          <a:blip r:embed="rId3">
            <a:alphaModFix/>
          </a:blip>
          <a:stretch>
            <a:fillRect/>
          </a:stretch>
        </p:blipFill>
        <p:spPr>
          <a:xfrm rot="-10369272">
            <a:off x="6017204" y="796008"/>
            <a:ext cx="1081077" cy="1081072"/>
          </a:xfrm>
          <a:prstGeom prst="rect">
            <a:avLst/>
          </a:prstGeom>
          <a:noFill/>
          <a:ln>
            <a:noFill/>
          </a:ln>
        </p:spPr>
      </p:pic>
      <p:pic>
        <p:nvPicPr>
          <p:cNvPr id="96" name="Google Shape;96;p15"/>
          <p:cNvPicPr preferRelativeResize="0"/>
          <p:nvPr/>
        </p:nvPicPr>
        <p:blipFill>
          <a:blip r:embed="rId3">
            <a:alphaModFix/>
          </a:blip>
          <a:stretch>
            <a:fillRect/>
          </a:stretch>
        </p:blipFill>
        <p:spPr>
          <a:xfrm rot="8100000">
            <a:off x="344191" y="3499673"/>
            <a:ext cx="1318861" cy="13188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9" name="Google Shape;99;p16"/>
          <p:cNvPicPr preferRelativeResize="0"/>
          <p:nvPr/>
        </p:nvPicPr>
        <p:blipFill>
          <a:blip r:embed="rId2">
            <a:alphaModFix/>
          </a:blip>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alphaModFix/>
          </a:blip>
          <a:stretch>
            <a:fillRect/>
          </a:stretch>
        </p:blipFill>
        <p:spPr>
          <a:xfrm rot="4690383" flipH="1">
            <a:off x="7313312" y="210784"/>
            <a:ext cx="1064275" cy="1126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5">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3" name="Google Shape;103;p17"/>
          <p:cNvPicPr preferRelativeResize="0"/>
          <p:nvPr/>
        </p:nvPicPr>
        <p:blipFill>
          <a:blip r:embed="rId2">
            <a:alphaModFix/>
          </a:blip>
          <a:stretch>
            <a:fillRect/>
          </a:stretch>
        </p:blipFill>
        <p:spPr>
          <a:xfrm rot="-2846205" flipH="1">
            <a:off x="7699226" y="160927"/>
            <a:ext cx="1197651" cy="1347678"/>
          </a:xfrm>
          <a:prstGeom prst="rect">
            <a:avLst/>
          </a:prstGeom>
          <a:noFill/>
          <a:ln>
            <a:noFill/>
          </a:ln>
        </p:spPr>
      </p:pic>
      <p:pic>
        <p:nvPicPr>
          <p:cNvPr id="104" name="Google Shape;104;p17"/>
          <p:cNvPicPr preferRelativeResize="0"/>
          <p:nvPr/>
        </p:nvPicPr>
        <p:blipFill>
          <a:blip r:embed="rId3">
            <a:alphaModFix/>
          </a:blip>
          <a:stretch>
            <a:fillRect/>
          </a:stretch>
        </p:blipFill>
        <p:spPr>
          <a:xfrm rot="8853798" flipH="1">
            <a:off x="7947709" y="532781"/>
            <a:ext cx="576244" cy="57624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7" name="Google Shape;107;p18"/>
          <p:cNvPicPr preferRelativeResize="0"/>
          <p:nvPr/>
        </p:nvPicPr>
        <p:blipFill>
          <a:blip r:embed="rId2">
            <a:alphaModFix/>
          </a:blip>
          <a:stretch>
            <a:fillRect/>
          </a:stretch>
        </p:blipFill>
        <p:spPr>
          <a:xfrm rot="-7669085">
            <a:off x="-1037613" y="1284719"/>
            <a:ext cx="2819415" cy="3531605"/>
          </a:xfrm>
          <a:prstGeom prst="rect">
            <a:avLst/>
          </a:prstGeom>
          <a:noFill/>
          <a:ln>
            <a:noFill/>
          </a:ln>
        </p:spPr>
      </p:pic>
      <p:pic>
        <p:nvPicPr>
          <p:cNvPr id="108" name="Google Shape;108;p18"/>
          <p:cNvPicPr preferRelativeResize="0"/>
          <p:nvPr/>
        </p:nvPicPr>
        <p:blipFill>
          <a:blip r:embed="rId3">
            <a:alphaModFix/>
          </a:blip>
          <a:stretch>
            <a:fillRect/>
          </a:stretch>
        </p:blipFill>
        <p:spPr>
          <a:xfrm rot="-5913327">
            <a:off x="447780" y="3749875"/>
            <a:ext cx="1090751" cy="1154478"/>
          </a:xfrm>
          <a:prstGeom prst="rect">
            <a:avLst/>
          </a:prstGeom>
          <a:noFill/>
          <a:ln>
            <a:noFill/>
          </a:ln>
        </p:spPr>
      </p:pic>
      <p:pic>
        <p:nvPicPr>
          <p:cNvPr id="109" name="Google Shape;109;p18"/>
          <p:cNvPicPr preferRelativeResize="0"/>
          <p:nvPr/>
        </p:nvPicPr>
        <p:blipFill>
          <a:blip r:embed="rId4">
            <a:alphaModFix/>
          </a:blip>
          <a:stretch>
            <a:fillRect/>
          </a:stretch>
        </p:blipFill>
        <p:spPr>
          <a:xfrm rot="5400000">
            <a:off x="7314398" y="349026"/>
            <a:ext cx="1459850" cy="1459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0">
  <p:cSld name="CUSTOM_24">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6" name="Google Shape;136;p24"/>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137" name="Google Shape;137;p24"/>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138" name="Google Shape;138;p24"/>
          <p:cNvPicPr preferRelativeResize="0"/>
          <p:nvPr/>
        </p:nvPicPr>
        <p:blipFill>
          <a:blip r:embed="rId4">
            <a:alphaModFix/>
          </a:blip>
          <a:stretch>
            <a:fillRect/>
          </a:stretch>
        </p:blipFill>
        <p:spPr>
          <a:xfrm rot="-4969269">
            <a:off x="94679" y="3432171"/>
            <a:ext cx="1616669" cy="1616665"/>
          </a:xfrm>
          <a:prstGeom prst="rect">
            <a:avLst/>
          </a:prstGeom>
          <a:noFill/>
          <a:ln>
            <a:noFill/>
          </a:ln>
        </p:spPr>
      </p:pic>
      <p:pic>
        <p:nvPicPr>
          <p:cNvPr id="139" name="Google Shape;139;p24"/>
          <p:cNvPicPr preferRelativeResize="0"/>
          <p:nvPr/>
        </p:nvPicPr>
        <p:blipFill>
          <a:blip r:embed="rId3">
            <a:alphaModFix/>
          </a:blip>
          <a:stretch>
            <a:fillRect/>
          </a:stretch>
        </p:blipFill>
        <p:spPr>
          <a:xfrm rot="-3171555" flipH="1">
            <a:off x="1474615" y="3891542"/>
            <a:ext cx="659361" cy="6979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2">
  <p:cSld name="CUSTOM_28">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29"/>
          <p:cNvSpPr txBox="1">
            <a:spLocks noGrp="1"/>
          </p:cNvSpPr>
          <p:nvPr>
            <p:ph type="title" idx="2"/>
          </p:nvPr>
        </p:nvSpPr>
        <p:spPr>
          <a:xfrm>
            <a:off x="901887" y="20162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200"/>
              <a:buNone/>
              <a:defRPr sz="2200" b="1"/>
            </a:lvl2pPr>
            <a:lvl3pPr lvl="2" rtl="0">
              <a:spcBef>
                <a:spcPts val="0"/>
              </a:spcBef>
              <a:spcAft>
                <a:spcPts val="0"/>
              </a:spcAft>
              <a:buSzPts val="2200"/>
              <a:buNone/>
              <a:defRPr sz="2200" b="1"/>
            </a:lvl3pPr>
            <a:lvl4pPr lvl="3" rtl="0">
              <a:spcBef>
                <a:spcPts val="0"/>
              </a:spcBef>
              <a:spcAft>
                <a:spcPts val="0"/>
              </a:spcAft>
              <a:buSzPts val="2200"/>
              <a:buNone/>
              <a:defRPr sz="2200" b="1"/>
            </a:lvl4pPr>
            <a:lvl5pPr lvl="4" rtl="0">
              <a:spcBef>
                <a:spcPts val="0"/>
              </a:spcBef>
              <a:spcAft>
                <a:spcPts val="0"/>
              </a:spcAft>
              <a:buSzPts val="2200"/>
              <a:buNone/>
              <a:defRPr sz="2200" b="1"/>
            </a:lvl5pPr>
            <a:lvl6pPr lvl="5" rtl="0">
              <a:spcBef>
                <a:spcPts val="0"/>
              </a:spcBef>
              <a:spcAft>
                <a:spcPts val="0"/>
              </a:spcAft>
              <a:buSzPts val="2200"/>
              <a:buNone/>
              <a:defRPr sz="2200" b="1"/>
            </a:lvl6pPr>
            <a:lvl7pPr lvl="6" rtl="0">
              <a:spcBef>
                <a:spcPts val="0"/>
              </a:spcBef>
              <a:spcAft>
                <a:spcPts val="0"/>
              </a:spcAft>
              <a:buSzPts val="2200"/>
              <a:buNone/>
              <a:defRPr sz="2200" b="1"/>
            </a:lvl7pPr>
            <a:lvl8pPr lvl="7" rtl="0">
              <a:spcBef>
                <a:spcPts val="0"/>
              </a:spcBef>
              <a:spcAft>
                <a:spcPts val="0"/>
              </a:spcAft>
              <a:buSzPts val="2200"/>
              <a:buNone/>
              <a:defRPr sz="2200" b="1"/>
            </a:lvl8pPr>
            <a:lvl9pPr lvl="8" rtl="0">
              <a:spcBef>
                <a:spcPts val="0"/>
              </a:spcBef>
              <a:spcAft>
                <a:spcPts val="0"/>
              </a:spcAft>
              <a:buSzPts val="2200"/>
              <a:buNone/>
              <a:defRPr sz="2200" b="1"/>
            </a:lvl9pPr>
          </a:lstStyle>
          <a:p>
            <a:endParaRPr/>
          </a:p>
        </p:txBody>
      </p:sp>
      <p:sp>
        <p:nvSpPr>
          <p:cNvPr id="173" name="Google Shape;173;p29"/>
          <p:cNvSpPr txBox="1">
            <a:spLocks noGrp="1"/>
          </p:cNvSpPr>
          <p:nvPr>
            <p:ph type="subTitle" idx="1"/>
          </p:nvPr>
        </p:nvSpPr>
        <p:spPr>
          <a:xfrm>
            <a:off x="901875" y="2397025"/>
            <a:ext cx="1980000" cy="11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29"/>
          <p:cNvSpPr txBox="1">
            <a:spLocks noGrp="1"/>
          </p:cNvSpPr>
          <p:nvPr>
            <p:ph type="title" idx="3"/>
          </p:nvPr>
        </p:nvSpPr>
        <p:spPr>
          <a:xfrm>
            <a:off x="6192484" y="2015673"/>
            <a:ext cx="1980000" cy="2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200"/>
              <a:buNone/>
              <a:defRPr sz="2200" b="1"/>
            </a:lvl2pPr>
            <a:lvl3pPr lvl="2" rtl="0">
              <a:spcBef>
                <a:spcPts val="0"/>
              </a:spcBef>
              <a:spcAft>
                <a:spcPts val="0"/>
              </a:spcAft>
              <a:buSzPts val="2200"/>
              <a:buNone/>
              <a:defRPr sz="2200" b="1"/>
            </a:lvl3pPr>
            <a:lvl4pPr lvl="3" rtl="0">
              <a:spcBef>
                <a:spcPts val="0"/>
              </a:spcBef>
              <a:spcAft>
                <a:spcPts val="0"/>
              </a:spcAft>
              <a:buSzPts val="2200"/>
              <a:buNone/>
              <a:defRPr sz="2200" b="1"/>
            </a:lvl4pPr>
            <a:lvl5pPr lvl="4" rtl="0">
              <a:spcBef>
                <a:spcPts val="0"/>
              </a:spcBef>
              <a:spcAft>
                <a:spcPts val="0"/>
              </a:spcAft>
              <a:buSzPts val="2200"/>
              <a:buNone/>
              <a:defRPr sz="2200" b="1"/>
            </a:lvl5pPr>
            <a:lvl6pPr lvl="5" rtl="0">
              <a:spcBef>
                <a:spcPts val="0"/>
              </a:spcBef>
              <a:spcAft>
                <a:spcPts val="0"/>
              </a:spcAft>
              <a:buSzPts val="2200"/>
              <a:buNone/>
              <a:defRPr sz="2200" b="1"/>
            </a:lvl6pPr>
            <a:lvl7pPr lvl="6" rtl="0">
              <a:spcBef>
                <a:spcPts val="0"/>
              </a:spcBef>
              <a:spcAft>
                <a:spcPts val="0"/>
              </a:spcAft>
              <a:buSzPts val="2200"/>
              <a:buNone/>
              <a:defRPr sz="2200" b="1"/>
            </a:lvl7pPr>
            <a:lvl8pPr lvl="7" rtl="0">
              <a:spcBef>
                <a:spcPts val="0"/>
              </a:spcBef>
              <a:spcAft>
                <a:spcPts val="0"/>
              </a:spcAft>
              <a:buSzPts val="2200"/>
              <a:buNone/>
              <a:defRPr sz="2200" b="1"/>
            </a:lvl8pPr>
            <a:lvl9pPr lvl="8" rtl="0">
              <a:spcBef>
                <a:spcPts val="0"/>
              </a:spcBef>
              <a:spcAft>
                <a:spcPts val="0"/>
              </a:spcAft>
              <a:buSzPts val="2200"/>
              <a:buNone/>
              <a:defRPr sz="2200" b="1"/>
            </a:lvl9pPr>
          </a:lstStyle>
          <a:p>
            <a:endParaRPr/>
          </a:p>
        </p:txBody>
      </p:sp>
      <p:sp>
        <p:nvSpPr>
          <p:cNvPr id="175" name="Google Shape;175;p29"/>
          <p:cNvSpPr txBox="1">
            <a:spLocks noGrp="1"/>
          </p:cNvSpPr>
          <p:nvPr>
            <p:ph type="subTitle" idx="4"/>
          </p:nvPr>
        </p:nvSpPr>
        <p:spPr>
          <a:xfrm>
            <a:off x="3547172" y="2397025"/>
            <a:ext cx="1980000" cy="11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29"/>
          <p:cNvSpPr txBox="1">
            <a:spLocks noGrp="1"/>
          </p:cNvSpPr>
          <p:nvPr>
            <p:ph type="title" idx="5"/>
          </p:nvPr>
        </p:nvSpPr>
        <p:spPr>
          <a:xfrm>
            <a:off x="3547176" y="20162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200"/>
              <a:buNone/>
              <a:defRPr sz="2200" b="1"/>
            </a:lvl2pPr>
            <a:lvl3pPr lvl="2" rtl="0">
              <a:spcBef>
                <a:spcPts val="0"/>
              </a:spcBef>
              <a:spcAft>
                <a:spcPts val="0"/>
              </a:spcAft>
              <a:buSzPts val="2200"/>
              <a:buNone/>
              <a:defRPr sz="2200" b="1"/>
            </a:lvl3pPr>
            <a:lvl4pPr lvl="3" rtl="0">
              <a:spcBef>
                <a:spcPts val="0"/>
              </a:spcBef>
              <a:spcAft>
                <a:spcPts val="0"/>
              </a:spcAft>
              <a:buSzPts val="2200"/>
              <a:buNone/>
              <a:defRPr sz="2200" b="1"/>
            </a:lvl4pPr>
            <a:lvl5pPr lvl="4" rtl="0">
              <a:spcBef>
                <a:spcPts val="0"/>
              </a:spcBef>
              <a:spcAft>
                <a:spcPts val="0"/>
              </a:spcAft>
              <a:buSzPts val="2200"/>
              <a:buNone/>
              <a:defRPr sz="2200" b="1"/>
            </a:lvl5pPr>
            <a:lvl6pPr lvl="5" rtl="0">
              <a:spcBef>
                <a:spcPts val="0"/>
              </a:spcBef>
              <a:spcAft>
                <a:spcPts val="0"/>
              </a:spcAft>
              <a:buSzPts val="2200"/>
              <a:buNone/>
              <a:defRPr sz="2200" b="1"/>
            </a:lvl6pPr>
            <a:lvl7pPr lvl="6" rtl="0">
              <a:spcBef>
                <a:spcPts val="0"/>
              </a:spcBef>
              <a:spcAft>
                <a:spcPts val="0"/>
              </a:spcAft>
              <a:buSzPts val="2200"/>
              <a:buNone/>
              <a:defRPr sz="2200" b="1"/>
            </a:lvl7pPr>
            <a:lvl8pPr lvl="7" rtl="0">
              <a:spcBef>
                <a:spcPts val="0"/>
              </a:spcBef>
              <a:spcAft>
                <a:spcPts val="0"/>
              </a:spcAft>
              <a:buSzPts val="2200"/>
              <a:buNone/>
              <a:defRPr sz="2200" b="1"/>
            </a:lvl8pPr>
            <a:lvl9pPr lvl="8" rtl="0">
              <a:spcBef>
                <a:spcPts val="0"/>
              </a:spcBef>
              <a:spcAft>
                <a:spcPts val="0"/>
              </a:spcAft>
              <a:buSzPts val="2200"/>
              <a:buNone/>
              <a:defRPr sz="2200" b="1"/>
            </a:lvl9pPr>
          </a:lstStyle>
          <a:p>
            <a:endParaRPr/>
          </a:p>
        </p:txBody>
      </p:sp>
      <p:sp>
        <p:nvSpPr>
          <p:cNvPr id="177" name="Google Shape;177;p29"/>
          <p:cNvSpPr txBox="1">
            <a:spLocks noGrp="1"/>
          </p:cNvSpPr>
          <p:nvPr>
            <p:ph type="subTitle" idx="6"/>
          </p:nvPr>
        </p:nvSpPr>
        <p:spPr>
          <a:xfrm>
            <a:off x="6192478" y="2397025"/>
            <a:ext cx="1980000" cy="11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78" name="Google Shape;178;p29"/>
          <p:cNvPicPr preferRelativeResize="0"/>
          <p:nvPr/>
        </p:nvPicPr>
        <p:blipFill>
          <a:blip r:embed="rId2">
            <a:alphaModFix/>
          </a:blip>
          <a:stretch>
            <a:fillRect/>
          </a:stretch>
        </p:blipFill>
        <p:spPr>
          <a:xfrm>
            <a:off x="6728100" y="3147651"/>
            <a:ext cx="5430749" cy="4254799"/>
          </a:xfrm>
          <a:prstGeom prst="rect">
            <a:avLst/>
          </a:prstGeom>
          <a:noFill/>
          <a:ln>
            <a:noFill/>
          </a:ln>
        </p:spPr>
      </p:pic>
      <p:pic>
        <p:nvPicPr>
          <p:cNvPr id="179" name="Google Shape;179;p29"/>
          <p:cNvPicPr preferRelativeResize="0"/>
          <p:nvPr/>
        </p:nvPicPr>
        <p:blipFill>
          <a:blip r:embed="rId3">
            <a:alphaModFix/>
          </a:blip>
          <a:stretch>
            <a:fillRect/>
          </a:stretch>
        </p:blipFill>
        <p:spPr>
          <a:xfrm rot="1164641">
            <a:off x="6856035" y="4322408"/>
            <a:ext cx="634003" cy="633987"/>
          </a:xfrm>
          <a:prstGeom prst="rect">
            <a:avLst/>
          </a:prstGeom>
          <a:noFill/>
          <a:ln>
            <a:noFill/>
          </a:ln>
        </p:spPr>
      </p:pic>
      <p:pic>
        <p:nvPicPr>
          <p:cNvPr id="180" name="Google Shape;180;p29"/>
          <p:cNvPicPr preferRelativeResize="0"/>
          <p:nvPr/>
        </p:nvPicPr>
        <p:blipFill>
          <a:blip r:embed="rId3">
            <a:alphaModFix/>
          </a:blip>
          <a:stretch>
            <a:fillRect/>
          </a:stretch>
        </p:blipFill>
        <p:spPr>
          <a:xfrm rot="5957898">
            <a:off x="7580748" y="138071"/>
            <a:ext cx="1150229" cy="11501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1500663" y="1509594"/>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97" name="Google Shape;197;p31"/>
          <p:cNvSpPr txBox="1">
            <a:spLocks noGrp="1"/>
          </p:cNvSpPr>
          <p:nvPr>
            <p:ph type="subTitle" idx="1"/>
          </p:nvPr>
        </p:nvSpPr>
        <p:spPr>
          <a:xfrm>
            <a:off x="1798272" y="1977425"/>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31"/>
          <p:cNvSpPr txBox="1">
            <a:spLocks noGrp="1"/>
          </p:cNvSpPr>
          <p:nvPr>
            <p:ph type="title" idx="2"/>
          </p:nvPr>
        </p:nvSpPr>
        <p:spPr>
          <a:xfrm>
            <a:off x="4776243" y="1509594"/>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99" name="Google Shape;199;p31"/>
          <p:cNvSpPr txBox="1">
            <a:spLocks noGrp="1"/>
          </p:cNvSpPr>
          <p:nvPr>
            <p:ph type="subTitle" idx="3"/>
          </p:nvPr>
        </p:nvSpPr>
        <p:spPr>
          <a:xfrm>
            <a:off x="5073849" y="1977425"/>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31"/>
          <p:cNvSpPr txBox="1">
            <a:spLocks noGrp="1"/>
          </p:cNvSpPr>
          <p:nvPr>
            <p:ph type="title" idx="4"/>
          </p:nvPr>
        </p:nvSpPr>
        <p:spPr>
          <a:xfrm>
            <a:off x="1500663" y="335770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01" name="Google Shape;201;p31"/>
          <p:cNvSpPr txBox="1">
            <a:spLocks noGrp="1"/>
          </p:cNvSpPr>
          <p:nvPr>
            <p:ph type="subTitle" idx="5"/>
          </p:nvPr>
        </p:nvSpPr>
        <p:spPr>
          <a:xfrm>
            <a:off x="1798272" y="3825526"/>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31"/>
          <p:cNvSpPr txBox="1">
            <a:spLocks noGrp="1"/>
          </p:cNvSpPr>
          <p:nvPr>
            <p:ph type="title" idx="6"/>
          </p:nvPr>
        </p:nvSpPr>
        <p:spPr>
          <a:xfrm>
            <a:off x="4776243" y="335770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03" name="Google Shape;203;p31"/>
          <p:cNvSpPr txBox="1">
            <a:spLocks noGrp="1"/>
          </p:cNvSpPr>
          <p:nvPr>
            <p:ph type="subTitle" idx="7"/>
          </p:nvPr>
        </p:nvSpPr>
        <p:spPr>
          <a:xfrm>
            <a:off x="5073849" y="3825526"/>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31"/>
          <p:cNvSpPr txBox="1">
            <a:spLocks noGrp="1"/>
          </p:cNvSpPr>
          <p:nvPr>
            <p:ph type="title" idx="8"/>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5" name="Google Shape;205;p31"/>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06" name="Google Shape;206;p31"/>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07" name="Google Shape;207;p31"/>
          <p:cNvPicPr preferRelativeResize="0"/>
          <p:nvPr/>
        </p:nvPicPr>
        <p:blipFill>
          <a:blip r:embed="rId4">
            <a:alphaModFix/>
          </a:blip>
          <a:stretch>
            <a:fillRect/>
          </a:stretch>
        </p:blipFill>
        <p:spPr>
          <a:xfrm rot="-4969269">
            <a:off x="94679" y="3328671"/>
            <a:ext cx="1616669" cy="1616665"/>
          </a:xfrm>
          <a:prstGeom prst="rect">
            <a:avLst/>
          </a:prstGeom>
          <a:noFill/>
          <a:ln>
            <a:noFill/>
          </a:ln>
        </p:spPr>
      </p:pic>
      <p:pic>
        <p:nvPicPr>
          <p:cNvPr id="208" name="Google Shape;208;p31"/>
          <p:cNvPicPr preferRelativeResize="0"/>
          <p:nvPr/>
        </p:nvPicPr>
        <p:blipFill>
          <a:blip r:embed="rId3">
            <a:alphaModFix/>
          </a:blip>
          <a:stretch>
            <a:fillRect/>
          </a:stretch>
        </p:blipFill>
        <p:spPr>
          <a:xfrm rot="-10097946" flipH="1">
            <a:off x="772515" y="2868679"/>
            <a:ext cx="659361" cy="6979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pic>
        <p:nvPicPr>
          <p:cNvPr id="28" name="Google Shape;28;p4"/>
          <p:cNvPicPr preferRelativeResize="0"/>
          <p:nvPr/>
        </p:nvPicPr>
        <p:blipFill>
          <a:blip r:embed="rId2">
            <a:alphaModFix/>
          </a:blip>
          <a:stretch>
            <a:fillRect/>
          </a:stretch>
        </p:blipFill>
        <p:spPr>
          <a:xfrm rot="7856000" flipH="1">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3" name="Google Shape;33;p5"/>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4" name="Google Shape;34;p5"/>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rot="-6109617" flipH="1">
            <a:off x="199209" y="3777608"/>
            <a:ext cx="1064275" cy="1126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pic>
        <p:nvPicPr>
          <p:cNvPr id="42" name="Google Shape;42;p6"/>
          <p:cNvPicPr preferRelativeResize="0"/>
          <p:nvPr/>
        </p:nvPicPr>
        <p:blipFill>
          <a:blip r:embed="rId2">
            <a:alphaModFix/>
          </a:blip>
          <a:stretch>
            <a:fillRect/>
          </a:stretch>
        </p:blipFill>
        <p:spPr>
          <a:xfrm rot="6177325" flipH="1">
            <a:off x="146063" y="2947895"/>
            <a:ext cx="1934205" cy="2047244"/>
          </a:xfrm>
          <a:prstGeom prst="rect">
            <a:avLst/>
          </a:prstGeom>
          <a:noFill/>
          <a:ln>
            <a:noFill/>
          </a:ln>
        </p:spPr>
      </p:pic>
      <p:pic>
        <p:nvPicPr>
          <p:cNvPr id="43" name="Google Shape;43;p6"/>
          <p:cNvPicPr preferRelativeResize="0"/>
          <p:nvPr/>
        </p:nvPicPr>
        <p:blipFill>
          <a:blip r:embed="rId3">
            <a:alphaModFix/>
          </a:blip>
          <a:stretch>
            <a:fillRect/>
          </a:stretch>
        </p:blipFill>
        <p:spPr>
          <a:xfrm rot="-10759919">
            <a:off x="7816860" y="173259"/>
            <a:ext cx="784591" cy="7845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32159" y="1735306"/>
            <a:ext cx="3048900" cy="4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a:endParaRPr/>
          </a:p>
        </p:txBody>
      </p:sp>
      <p:sp>
        <p:nvSpPr>
          <p:cNvPr id="46" name="Google Shape;46;p7"/>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lvl1pPr marL="457200" lvl="0" indent="-342900" algn="r" rtl="0">
              <a:lnSpc>
                <a:spcPct val="100000"/>
              </a:lnSpc>
              <a:spcBef>
                <a:spcPts val="0"/>
              </a:spcBef>
              <a:spcAft>
                <a:spcPts val="0"/>
              </a:spcAft>
              <a:buSzPts val="18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a:endParaRPr/>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2163341" y="1307100"/>
            <a:ext cx="63678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500"/>
              <a:buNone/>
              <a:defRPr sz="9500"/>
            </a:lvl1pPr>
            <a:lvl2pPr lvl="1" algn="r" rtl="0">
              <a:spcBef>
                <a:spcPts val="0"/>
              </a:spcBef>
              <a:spcAft>
                <a:spcPts val="0"/>
              </a:spcAft>
              <a:buSzPts val="9500"/>
              <a:buNone/>
              <a:defRPr sz="9500"/>
            </a:lvl2pPr>
            <a:lvl3pPr lvl="2" algn="r" rtl="0">
              <a:spcBef>
                <a:spcPts val="0"/>
              </a:spcBef>
              <a:spcAft>
                <a:spcPts val="0"/>
              </a:spcAft>
              <a:buSzPts val="9500"/>
              <a:buNone/>
              <a:defRPr sz="9500"/>
            </a:lvl3pPr>
            <a:lvl4pPr lvl="3" algn="r" rtl="0">
              <a:spcBef>
                <a:spcPts val="0"/>
              </a:spcBef>
              <a:spcAft>
                <a:spcPts val="0"/>
              </a:spcAft>
              <a:buSzPts val="9500"/>
              <a:buNone/>
              <a:defRPr sz="9500"/>
            </a:lvl4pPr>
            <a:lvl5pPr lvl="4" algn="r" rtl="0">
              <a:spcBef>
                <a:spcPts val="0"/>
              </a:spcBef>
              <a:spcAft>
                <a:spcPts val="0"/>
              </a:spcAft>
              <a:buSzPts val="9500"/>
              <a:buNone/>
              <a:defRPr sz="9500"/>
            </a:lvl5pPr>
            <a:lvl6pPr lvl="5" algn="r" rtl="0">
              <a:spcBef>
                <a:spcPts val="0"/>
              </a:spcBef>
              <a:spcAft>
                <a:spcPts val="0"/>
              </a:spcAft>
              <a:buSzPts val="9500"/>
              <a:buNone/>
              <a:defRPr sz="9500"/>
            </a:lvl6pPr>
            <a:lvl7pPr lvl="6" algn="r" rtl="0">
              <a:spcBef>
                <a:spcPts val="0"/>
              </a:spcBef>
              <a:spcAft>
                <a:spcPts val="0"/>
              </a:spcAft>
              <a:buSzPts val="9500"/>
              <a:buNone/>
              <a:defRPr sz="9500"/>
            </a:lvl7pPr>
            <a:lvl8pPr lvl="7" algn="r" rtl="0">
              <a:spcBef>
                <a:spcPts val="0"/>
              </a:spcBef>
              <a:spcAft>
                <a:spcPts val="0"/>
              </a:spcAft>
              <a:buSzPts val="9500"/>
              <a:buNone/>
              <a:defRPr sz="9500"/>
            </a:lvl8pPr>
            <a:lvl9pPr lvl="8" algn="r" rtl="0">
              <a:spcBef>
                <a:spcPts val="0"/>
              </a:spcBef>
              <a:spcAft>
                <a:spcPts val="0"/>
              </a:spcAft>
              <a:buSzPts val="9500"/>
              <a:buNone/>
              <a:defRPr sz="9500"/>
            </a:lvl9pPr>
          </a:lstStyle>
          <a:p>
            <a:endParaRPr/>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83100" y="1603025"/>
            <a:ext cx="3860700" cy="65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7" r:id="rId17"/>
    <p:sldLayoutId id="2147483670" r:id="rId18"/>
    <p:sldLayoutId id="2147483675" r:id="rId19"/>
    <p:sldLayoutId id="2147483677" r:id="rId20"/>
    <p:sldLayoutId id="2147483682" r:id="rId2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5.jp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slideLayout" Target="../slideLayouts/slideLayout14.xml"/><Relationship Id="rId7" Type="http://schemas.openxmlformats.org/officeDocument/2006/relationships/image" Target="../media/image32.jp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Traffic Signal Violation Detection System</a:t>
            </a:r>
            <a:br>
              <a:rPr lang="en" dirty="0" smtClean="0"/>
            </a:br>
            <a:r>
              <a:rPr lang="en" dirty="0" smtClean="0"/>
              <a:t>Using YoloV3</a:t>
            </a:r>
            <a:endParaRPr dirty="0">
              <a:latin typeface="MuseoModerno ExtraBold"/>
              <a:ea typeface="MuseoModerno ExtraBold"/>
              <a:cs typeface="MuseoModerno ExtraBold"/>
              <a:sym typeface="MuseoModerno ExtraBold"/>
            </a:endParaRPr>
          </a:p>
        </p:txBody>
      </p:sp>
      <p:sp>
        <p:nvSpPr>
          <p:cNvPr id="266" name="Google Shape;266;p39"/>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smtClean="0">
                <a:cs typeface="B Nazanin" panose="00000400000000000000" pitchFamily="2" charset="-78"/>
              </a:rPr>
              <a:t>علی هادی مقدم – پروژه کارشناسی</a:t>
            </a:r>
          </a:p>
          <a:p>
            <a:pPr marL="0" lvl="0" indent="0"/>
            <a:r>
              <a:rPr lang="fa-IR" dirty="0" smtClean="0">
                <a:cs typeface="B Nazanin" panose="00000400000000000000" pitchFamily="2" charset="-78"/>
              </a:rPr>
              <a:t>استاد محمدتقی </a:t>
            </a:r>
            <a:r>
              <a:rPr lang="fa-IR" dirty="0">
                <a:cs typeface="B Nazanin" panose="00000400000000000000" pitchFamily="2" charset="-78"/>
              </a:rPr>
              <a:t>فاتحی خواجه</a:t>
            </a:r>
            <a:endParaRPr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6"/>
          <p:cNvPicPr preferRelativeResize="0"/>
          <p:nvPr/>
        </p:nvPicPr>
        <p:blipFill>
          <a:blip r:embed="rId3">
            <a:alphaModFix/>
          </a:blip>
          <a:stretch>
            <a:fillRect/>
          </a:stretch>
        </p:blipFill>
        <p:spPr>
          <a:xfrm rot="-2836298">
            <a:off x="6524091" y="2272962"/>
            <a:ext cx="1296933" cy="1369634"/>
          </a:xfrm>
          <a:prstGeom prst="rect">
            <a:avLst/>
          </a:prstGeom>
          <a:noFill/>
          <a:ln>
            <a:noFill/>
          </a:ln>
        </p:spPr>
      </p:pic>
      <p:pic>
        <p:nvPicPr>
          <p:cNvPr id="342" name="Google Shape;342;p46"/>
          <p:cNvPicPr preferRelativeResize="0"/>
          <p:nvPr/>
        </p:nvPicPr>
        <p:blipFill>
          <a:blip r:embed="rId4">
            <a:alphaModFix/>
          </a:blip>
          <a:stretch>
            <a:fillRect/>
          </a:stretch>
        </p:blipFill>
        <p:spPr>
          <a:xfrm>
            <a:off x="1867273" y="2471321"/>
            <a:ext cx="892485" cy="892500"/>
          </a:xfrm>
          <a:prstGeom prst="rect">
            <a:avLst/>
          </a:prstGeom>
          <a:noFill/>
          <a:ln>
            <a:noFill/>
          </a:ln>
        </p:spPr>
      </p:pic>
      <p:pic>
        <p:nvPicPr>
          <p:cNvPr id="343" name="Google Shape;343;p46"/>
          <p:cNvPicPr preferRelativeResize="0"/>
          <p:nvPr/>
        </p:nvPicPr>
        <p:blipFill>
          <a:blip r:embed="rId4">
            <a:alphaModFix/>
          </a:blip>
          <a:stretch>
            <a:fillRect/>
          </a:stretch>
        </p:blipFill>
        <p:spPr>
          <a:xfrm>
            <a:off x="4125761" y="2471321"/>
            <a:ext cx="892485" cy="892500"/>
          </a:xfrm>
          <a:prstGeom prst="rect">
            <a:avLst/>
          </a:prstGeom>
          <a:noFill/>
          <a:ln>
            <a:noFill/>
          </a:ln>
        </p:spPr>
      </p:pic>
      <p:cxnSp>
        <p:nvCxnSpPr>
          <p:cNvPr id="349" name="Google Shape;349;p46"/>
          <p:cNvCxnSpPr>
            <a:stCxn id="350" idx="3"/>
            <a:endCxn id="351" idx="1"/>
          </p:cNvCxnSpPr>
          <p:nvPr/>
        </p:nvCxnSpPr>
        <p:spPr>
          <a:xfrm rot="10800000">
            <a:off x="5013908" y="2917575"/>
            <a:ext cx="1401900" cy="0"/>
          </a:xfrm>
          <a:prstGeom prst="straightConnector1">
            <a:avLst/>
          </a:prstGeom>
          <a:noFill/>
          <a:ln w="19050" cap="flat" cmpd="sng">
            <a:solidFill>
              <a:schemeClr val="lt1"/>
            </a:solidFill>
            <a:prstDash val="solid"/>
            <a:round/>
            <a:headEnd type="oval" w="med" len="med"/>
            <a:tailEnd type="oval" w="med" len="med"/>
          </a:ln>
        </p:spPr>
      </p:cxnSp>
      <p:cxnSp>
        <p:nvCxnSpPr>
          <p:cNvPr id="352" name="Google Shape;352;p46"/>
          <p:cNvCxnSpPr>
            <a:stCxn id="351" idx="3"/>
            <a:endCxn id="353" idx="1"/>
          </p:cNvCxnSpPr>
          <p:nvPr/>
        </p:nvCxnSpPr>
        <p:spPr>
          <a:xfrm rot="10800000">
            <a:off x="2759708" y="2917587"/>
            <a:ext cx="1370400" cy="0"/>
          </a:xfrm>
          <a:prstGeom prst="straightConnector1">
            <a:avLst/>
          </a:prstGeom>
          <a:noFill/>
          <a:ln w="19050" cap="flat" cmpd="sng">
            <a:solidFill>
              <a:schemeClr val="lt1"/>
            </a:solidFill>
            <a:prstDash val="solid"/>
            <a:round/>
            <a:headEnd type="oval" w="med" len="med"/>
            <a:tailEnd type="oval" w="med" len="med"/>
          </a:ln>
        </p:spPr>
      </p:cxnSp>
      <p:cxnSp>
        <p:nvCxnSpPr>
          <p:cNvPr id="354" name="Google Shape;354;p46"/>
          <p:cNvCxnSpPr>
            <a:stCxn id="353" idx="3"/>
          </p:cNvCxnSpPr>
          <p:nvPr/>
        </p:nvCxnSpPr>
        <p:spPr>
          <a:xfrm rot="10800000">
            <a:off x="52" y="2917587"/>
            <a:ext cx="1875900" cy="0"/>
          </a:xfrm>
          <a:prstGeom prst="straightConnector1">
            <a:avLst/>
          </a:prstGeom>
          <a:noFill/>
          <a:ln w="19050" cap="flat" cmpd="sng">
            <a:solidFill>
              <a:schemeClr val="lt1"/>
            </a:solidFill>
            <a:prstDash val="solid"/>
            <a:round/>
            <a:headEnd type="oval" w="med" len="med"/>
            <a:tailEnd type="oval" w="med" len="med"/>
          </a:ln>
        </p:spPr>
      </p:cxnSp>
      <p:sp>
        <p:nvSpPr>
          <p:cNvPr id="350" name="Google Shape;350;p46"/>
          <p:cNvSpPr txBox="1"/>
          <p:nvPr/>
        </p:nvSpPr>
        <p:spPr>
          <a:xfrm flipH="1">
            <a:off x="6415808" y="2478975"/>
            <a:ext cx="1513500" cy="8772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US" sz="2200" b="1" dirty="0" smtClean="0">
                <a:solidFill>
                  <a:schemeClr val="lt1"/>
                </a:solidFill>
                <a:latin typeface="MuseoModerno"/>
                <a:ea typeface="MuseoModerno"/>
                <a:cs typeface="MuseoModerno"/>
                <a:sym typeface="MuseoModerno"/>
              </a:rPr>
              <a:t>Final</a:t>
            </a:r>
            <a:endParaRPr sz="2200" b="1" dirty="0">
              <a:solidFill>
                <a:schemeClr val="lt1"/>
              </a:solidFill>
              <a:latin typeface="MuseoModerno"/>
              <a:ea typeface="MuseoModerno"/>
              <a:cs typeface="MuseoModerno"/>
              <a:sym typeface="MuseoModerno"/>
            </a:endParaRPr>
          </a:p>
        </p:txBody>
      </p:sp>
      <p:sp>
        <p:nvSpPr>
          <p:cNvPr id="351" name="Google Shape;351;p46"/>
          <p:cNvSpPr txBox="1"/>
          <p:nvPr/>
        </p:nvSpPr>
        <p:spPr>
          <a:xfrm flipH="1">
            <a:off x="4130108"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dirty="0" smtClean="0">
                <a:solidFill>
                  <a:srgbClr val="FFFFFF"/>
                </a:solidFill>
                <a:latin typeface="MuseoModerno"/>
                <a:ea typeface="MuseoModerno"/>
                <a:cs typeface="MuseoModerno"/>
                <a:sym typeface="MuseoModerno"/>
              </a:rPr>
              <a:t>05</a:t>
            </a:r>
            <a:endParaRPr sz="2200" dirty="0">
              <a:solidFill>
                <a:srgbClr val="FFFFFF"/>
              </a:solidFill>
              <a:latin typeface="MuseoModerno"/>
              <a:ea typeface="MuseoModerno"/>
              <a:cs typeface="MuseoModerno"/>
              <a:sym typeface="MuseoModerno"/>
            </a:endParaRPr>
          </a:p>
        </p:txBody>
      </p:sp>
      <p:sp>
        <p:nvSpPr>
          <p:cNvPr id="353" name="Google Shape;353;p46"/>
          <p:cNvSpPr txBox="1"/>
          <p:nvPr/>
        </p:nvSpPr>
        <p:spPr>
          <a:xfrm flipH="1">
            <a:off x="1875952"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dirty="0" smtClean="0">
                <a:solidFill>
                  <a:srgbClr val="FFFFFF"/>
                </a:solidFill>
                <a:latin typeface="MuseoModerno"/>
                <a:ea typeface="MuseoModerno"/>
                <a:cs typeface="MuseoModerno"/>
                <a:sym typeface="MuseoModerno"/>
              </a:rPr>
              <a:t>04</a:t>
            </a:r>
            <a:endParaRPr sz="2200" dirty="0">
              <a:solidFill>
                <a:srgbClr val="FFFFFF"/>
              </a:solidFill>
              <a:latin typeface="MuseoModerno"/>
              <a:ea typeface="MuseoModerno"/>
              <a:cs typeface="MuseoModerno"/>
              <a:sym typeface="MuseoModerno"/>
            </a:endParaRPr>
          </a:p>
        </p:txBody>
      </p:sp>
      <p:cxnSp>
        <p:nvCxnSpPr>
          <p:cNvPr id="355" name="Google Shape;355;p46"/>
          <p:cNvCxnSpPr/>
          <p:nvPr/>
        </p:nvCxnSpPr>
        <p:spPr>
          <a:xfrm>
            <a:off x="7968752" y="2917575"/>
            <a:ext cx="495000" cy="0"/>
          </a:xfrm>
          <a:prstGeom prst="straightConnector1">
            <a:avLst/>
          </a:prstGeom>
          <a:noFill/>
          <a:ln w="19050" cap="flat" cmpd="sng">
            <a:solidFill>
              <a:schemeClr val="lt1"/>
            </a:solidFill>
            <a:prstDash val="solid"/>
            <a:round/>
            <a:headEnd type="none" w="med" len="med"/>
            <a:tailEnd type="oval" w="med" len="med"/>
          </a:ln>
        </p:spPr>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9135" y="873735"/>
            <a:ext cx="1508760" cy="1508760"/>
          </a:xfrm>
          <a:prstGeom prst="rect">
            <a:avLst/>
          </a:prstGeom>
          <a:ln>
            <a:noFill/>
          </a:ln>
          <a:effectLst>
            <a:softEdge rad="112500"/>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7623" y="873735"/>
            <a:ext cx="1508760" cy="1508760"/>
          </a:xfrm>
          <a:prstGeom prst="rect">
            <a:avLst/>
          </a:prstGeom>
          <a:ln>
            <a:noFill/>
          </a:ln>
          <a:effectLst>
            <a:softEdge rad="112500"/>
          </a:effec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9869" y="3611438"/>
            <a:ext cx="2220531" cy="1451886"/>
          </a:xfrm>
          <a:prstGeom prst="rect">
            <a:avLst/>
          </a:prstGeom>
        </p:spPr>
      </p:pic>
    </p:spTree>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7"/>
          <p:cNvSpPr txBox="1">
            <a:spLocks noGrp="1"/>
          </p:cNvSpPr>
          <p:nvPr>
            <p:ph type="title"/>
          </p:nvPr>
        </p:nvSpPr>
        <p:spPr>
          <a:xfrm>
            <a:off x="375683" y="378524"/>
            <a:ext cx="8435163"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6600" dirty="0" smtClean="0">
                <a:ea typeface="MuseoModerno ExtraBold"/>
                <a:cs typeface="MuseoModerno ExtraBold"/>
              </a:rPr>
              <a:t>You look only once</a:t>
            </a:r>
            <a:br>
              <a:rPr lang="en-US" sz="6600" dirty="0" smtClean="0">
                <a:ea typeface="MuseoModerno ExtraBold"/>
                <a:cs typeface="MuseoModerno ExtraBold"/>
              </a:rPr>
            </a:br>
            <a:r>
              <a:rPr lang="en-US" sz="6600" dirty="0" smtClean="0">
                <a:ea typeface="MuseoModerno ExtraBold"/>
                <a:cs typeface="MuseoModerno ExtraBold"/>
              </a:rPr>
              <a:t>-Yolo</a:t>
            </a:r>
            <a:endParaRPr sz="6600" dirty="0">
              <a:latin typeface="MuseoModerno ExtraBold"/>
              <a:ea typeface="MuseoModerno ExtraBold"/>
              <a:cs typeface="MuseoModerno ExtraBold"/>
              <a:sym typeface="MuseoModerno Extra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fa-IR" dirty="0">
                <a:cs typeface="B Nazanin" panose="00000400000000000000" pitchFamily="2" charset="-78"/>
              </a:rPr>
              <a:t>سیستم شامل دو جزء اصلی است </a:t>
            </a:r>
            <a:r>
              <a:rPr lang="fa-IR" dirty="0" smtClean="0">
                <a:cs typeface="B Nazanin" panose="00000400000000000000" pitchFamily="2" charset="-78"/>
              </a:rPr>
              <a:t>:</a:t>
            </a:r>
            <a:endParaRPr lang="fa-IR" dirty="0">
              <a:cs typeface="B Nazanin" panose="00000400000000000000" pitchFamily="2" charset="-78"/>
            </a:endParaRPr>
          </a:p>
          <a:p>
            <a:endParaRPr lang="fa-IR" dirty="0">
              <a:cs typeface="B Nazanin" panose="00000400000000000000" pitchFamily="2" charset="-78"/>
            </a:endParaRPr>
          </a:p>
          <a:p>
            <a:r>
              <a:rPr lang="fa-IR" dirty="0" smtClean="0">
                <a:latin typeface="MuseoModerno" panose="020B0604020202020204" charset="0"/>
                <a:ea typeface="Calibri" panose="020F0502020204030204" pitchFamily="34" charset="0"/>
                <a:cs typeface="Calibri" panose="020F0502020204030204" pitchFamily="34" charset="0"/>
              </a:rPr>
              <a:t>Y</a:t>
            </a:r>
            <a:r>
              <a:rPr lang="en-US" dirty="0" smtClean="0">
                <a:latin typeface="MuseoModerno" panose="020B0604020202020204" charset="0"/>
                <a:ea typeface="Calibri" panose="020F0502020204030204" pitchFamily="34" charset="0"/>
                <a:cs typeface="Calibri" panose="020F0502020204030204" pitchFamily="34" charset="0"/>
              </a:rPr>
              <a:t>OLOv3</a:t>
            </a:r>
            <a:r>
              <a:rPr lang="fa-IR" dirty="0" smtClean="0">
                <a:cs typeface="B Nazanin" panose="00000400000000000000" pitchFamily="2" charset="-78"/>
              </a:rPr>
              <a:t>مدل </a:t>
            </a:r>
            <a:r>
              <a:rPr lang="fa-IR" dirty="0">
                <a:cs typeface="B Nazanin" panose="00000400000000000000" pitchFamily="2" charset="-78"/>
              </a:rPr>
              <a:t>تشخیص وسیله </a:t>
            </a:r>
            <a:r>
              <a:rPr lang="fa-IR" dirty="0" smtClean="0">
                <a:cs typeface="B Nazanin" panose="00000400000000000000" pitchFamily="2" charset="-78"/>
              </a:rPr>
              <a:t>نقلیه - </a:t>
            </a:r>
            <a:endParaRPr lang="fa-IR" dirty="0">
              <a:cs typeface="B Nazanin" panose="00000400000000000000" pitchFamily="2" charset="-78"/>
            </a:endParaRPr>
          </a:p>
          <a:p>
            <a:r>
              <a:rPr lang="en-US" dirty="0" err="1" smtClean="0">
                <a:latin typeface="MuseoModerno" panose="020B0604020202020204" charset="0"/>
                <a:ea typeface="Calibri" panose="020F0502020204030204" pitchFamily="34" charset="0"/>
                <a:cs typeface="Calibri" panose="020F0502020204030204" pitchFamily="34" charset="0"/>
              </a:rPr>
              <a:t>Tkinter</a:t>
            </a:r>
            <a:r>
              <a:rPr lang="fa-IR" dirty="0" smtClean="0">
                <a:cs typeface="B Nazanin" panose="00000400000000000000" pitchFamily="2" charset="-78"/>
              </a:rPr>
              <a:t>رابط </a:t>
            </a:r>
            <a:r>
              <a:rPr lang="fa-IR" dirty="0">
                <a:cs typeface="B Nazanin" panose="00000400000000000000" pitchFamily="2" charset="-78"/>
              </a:rPr>
              <a:t>کاربری </a:t>
            </a:r>
            <a:r>
              <a:rPr lang="fa-IR" dirty="0" smtClean="0">
                <a:cs typeface="B Nazanin" panose="00000400000000000000" pitchFamily="2" charset="-78"/>
              </a:rPr>
              <a:t>گرافیکی - </a:t>
            </a:r>
            <a:endParaRPr lang="en-US" dirty="0">
              <a:cs typeface="B Nazanin" panose="00000400000000000000" pitchFamily="2" charset="-78"/>
            </a:endParaRPr>
          </a:p>
        </p:txBody>
      </p:sp>
    </p:spTree>
    <p:extLst>
      <p:ext uri="{BB962C8B-B14F-4D97-AF65-F5344CB8AC3E}">
        <p14:creationId xmlns:p14="http://schemas.microsoft.com/office/powerpoint/2010/main" val="2674269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435822" y="183977"/>
            <a:ext cx="1193505" cy="82160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Start</a:t>
            </a:r>
            <a:endParaRPr lang="en-US" dirty="0">
              <a:ln w="0"/>
              <a:solidFill>
                <a:schemeClr val="tx1"/>
              </a:solidFill>
              <a:effectLst>
                <a:outerShdw blurRad="38100" dist="19050" dir="2700000" algn="tl" rotWithShape="0">
                  <a:schemeClr val="dk1">
                    <a:alpha val="40000"/>
                  </a:schemeClr>
                </a:outerShdw>
              </a:effectLst>
            </a:endParaRPr>
          </a:p>
        </p:txBody>
      </p:sp>
      <p:sp>
        <p:nvSpPr>
          <p:cNvPr id="8" name="Rounded Rectangle 7"/>
          <p:cNvSpPr/>
          <p:nvPr/>
        </p:nvSpPr>
        <p:spPr>
          <a:xfrm>
            <a:off x="486106" y="1463105"/>
            <a:ext cx="1092939" cy="815162"/>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Select video footage</a:t>
            </a:r>
            <a:endParaRPr lang="en-US" dirty="0">
              <a:ln w="0"/>
              <a:solidFill>
                <a:schemeClr val="tx1"/>
              </a:solidFill>
              <a:effectLst>
                <a:outerShdw blurRad="38100" dist="19050" dir="2700000" algn="tl" rotWithShape="0">
                  <a:schemeClr val="dk1">
                    <a:alpha val="40000"/>
                  </a:schemeClr>
                </a:outerShdw>
              </a:effectLst>
            </a:endParaRPr>
          </a:p>
        </p:txBody>
      </p:sp>
      <p:sp>
        <p:nvSpPr>
          <p:cNvPr id="9" name="Rounded Rectangle 8"/>
          <p:cNvSpPr/>
          <p:nvPr/>
        </p:nvSpPr>
        <p:spPr>
          <a:xfrm>
            <a:off x="486106" y="2735788"/>
            <a:ext cx="1092939" cy="81516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Draw traffic line</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Rounded Rectangle 10"/>
          <p:cNvSpPr/>
          <p:nvPr/>
        </p:nvSpPr>
        <p:spPr>
          <a:xfrm>
            <a:off x="364606" y="4008471"/>
            <a:ext cx="1335940" cy="88959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Moving </a:t>
            </a:r>
            <a:r>
              <a:rPr lang="en-US" dirty="0" err="1" smtClean="0">
                <a:ln w="0"/>
                <a:solidFill>
                  <a:schemeClr val="tx1"/>
                </a:solidFill>
                <a:effectLst>
                  <a:outerShdw blurRad="38100" dist="19050" dir="2700000" algn="tl" rotWithShape="0">
                    <a:schemeClr val="dk1">
                      <a:alpha val="40000"/>
                    </a:schemeClr>
                  </a:outerShdw>
                </a:effectLst>
              </a:rPr>
              <a:t>objs</a:t>
            </a:r>
            <a:r>
              <a:rPr lang="en-US" dirty="0" smtClean="0">
                <a:ln w="0"/>
                <a:solidFill>
                  <a:schemeClr val="tx1"/>
                </a:solidFill>
                <a:effectLst>
                  <a:outerShdw blurRad="38100" dist="19050" dir="2700000" algn="tl" rotWithShape="0">
                    <a:schemeClr val="dk1">
                      <a:alpha val="40000"/>
                    </a:schemeClr>
                  </a:outerShdw>
                </a:effectLst>
              </a:rPr>
              <a:t> localization and classification</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Flowchart: Decision 11"/>
          <p:cNvSpPr/>
          <p:nvPr/>
        </p:nvSpPr>
        <p:spPr>
          <a:xfrm>
            <a:off x="2597552" y="188608"/>
            <a:ext cx="1254642" cy="1166680"/>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100" dirty="0">
              <a:ln w="0"/>
              <a:solidFill>
                <a:schemeClr val="tx1"/>
              </a:solidFill>
              <a:effectLst>
                <a:outerShdw blurRad="38100" dist="19050" dir="2700000" algn="tl" rotWithShape="0">
                  <a:schemeClr val="dk1">
                    <a:alpha val="40000"/>
                  </a:schemeClr>
                </a:outerShdw>
              </a:effectLst>
            </a:endParaRPr>
          </a:p>
        </p:txBody>
      </p:sp>
      <p:sp>
        <p:nvSpPr>
          <p:cNvPr id="13" name="Rounded Rectangle 12"/>
          <p:cNvSpPr/>
          <p:nvPr/>
        </p:nvSpPr>
        <p:spPr>
          <a:xfrm>
            <a:off x="2678404" y="1699676"/>
            <a:ext cx="1092939" cy="815162"/>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Detects</a:t>
            </a:r>
          </a:p>
          <a:p>
            <a:pPr algn="ctr"/>
            <a:r>
              <a:rPr lang="en-US" dirty="0" smtClean="0">
                <a:ln w="0"/>
                <a:solidFill>
                  <a:schemeClr val="tx1"/>
                </a:solidFill>
                <a:effectLst>
                  <a:outerShdw blurRad="38100" dist="19050" dir="2700000" algn="tl" rotWithShape="0">
                    <a:schemeClr val="dk1">
                      <a:alpha val="40000"/>
                    </a:schemeClr>
                  </a:outerShdw>
                </a:effectLst>
              </a:rPr>
              <a:t>Violation</a:t>
            </a:r>
            <a:endParaRPr lang="en-US" dirty="0">
              <a:ln w="0"/>
              <a:solidFill>
                <a:schemeClr val="tx1"/>
              </a:solidFill>
              <a:effectLst>
                <a:outerShdw blurRad="38100" dist="19050" dir="2700000" algn="tl" rotWithShape="0">
                  <a:schemeClr val="dk1">
                    <a:alpha val="40000"/>
                  </a:schemeClr>
                </a:outerShdw>
              </a:effectLst>
            </a:endParaRPr>
          </a:p>
        </p:txBody>
      </p:sp>
      <p:sp>
        <p:nvSpPr>
          <p:cNvPr id="14" name="Flowchart: Connector 13"/>
          <p:cNvSpPr/>
          <p:nvPr/>
        </p:nvSpPr>
        <p:spPr>
          <a:xfrm>
            <a:off x="2973237" y="3118236"/>
            <a:ext cx="511029" cy="489423"/>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5" name="Oval 14"/>
          <p:cNvSpPr/>
          <p:nvPr/>
        </p:nvSpPr>
        <p:spPr>
          <a:xfrm>
            <a:off x="2628120" y="4008471"/>
            <a:ext cx="1193505" cy="82160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End</a:t>
            </a:r>
            <a:endParaRPr lang="en-US" dirty="0">
              <a:ln w="0"/>
              <a:solidFill>
                <a:schemeClr val="tx1"/>
              </a:solidFill>
              <a:effectLst>
                <a:outerShdw blurRad="38100" dist="19050" dir="2700000" algn="tl" rotWithShape="0">
                  <a:schemeClr val="dk1">
                    <a:alpha val="40000"/>
                  </a:schemeClr>
                </a:outerShdw>
              </a:effectLst>
            </a:endParaRPr>
          </a:p>
        </p:txBody>
      </p:sp>
      <p:cxnSp>
        <p:nvCxnSpPr>
          <p:cNvPr id="17" name="Straight Arrow Connector 16"/>
          <p:cNvCxnSpPr>
            <a:stCxn id="7" idx="4"/>
            <a:endCxn id="8" idx="0"/>
          </p:cNvCxnSpPr>
          <p:nvPr/>
        </p:nvCxnSpPr>
        <p:spPr>
          <a:xfrm>
            <a:off x="1032575" y="1005584"/>
            <a:ext cx="1" cy="457521"/>
          </a:xfrm>
          <a:prstGeom prst="straightConnector1">
            <a:avLst/>
          </a:prstGeom>
          <a:ln>
            <a:noFill/>
            <a:tailEnd type="triangle"/>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4"/>
            <a:endCxn id="8" idx="0"/>
          </p:cNvCxnSpPr>
          <p:nvPr/>
        </p:nvCxnSpPr>
        <p:spPr>
          <a:xfrm>
            <a:off x="1032575" y="1005584"/>
            <a:ext cx="1" cy="4575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9" idx="0"/>
          </p:cNvCxnSpPr>
          <p:nvPr/>
        </p:nvCxnSpPr>
        <p:spPr>
          <a:xfrm>
            <a:off x="1032576" y="2278267"/>
            <a:ext cx="0" cy="457521"/>
          </a:xfrm>
          <a:prstGeom prst="straightConnector1">
            <a:avLst/>
          </a:prstGeom>
          <a:ln>
            <a:solidFill>
              <a:schemeClr val="bg1"/>
            </a:solidFill>
            <a:tailEnd type="triangle"/>
          </a:ln>
          <a:effectLst>
            <a:outerShdw blurRad="107950" dist="12700" dir="5400000" algn="ctr">
              <a:srgbClr val="000000"/>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1" idx="0"/>
          </p:cNvCxnSpPr>
          <p:nvPr/>
        </p:nvCxnSpPr>
        <p:spPr>
          <a:xfrm>
            <a:off x="1032574" y="3607659"/>
            <a:ext cx="2" cy="40081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1" idx="3"/>
            <a:endCxn id="12" idx="1"/>
          </p:cNvCxnSpPr>
          <p:nvPr/>
        </p:nvCxnSpPr>
        <p:spPr>
          <a:xfrm flipV="1">
            <a:off x="1700546" y="771948"/>
            <a:ext cx="897006" cy="368132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endCxn id="14" idx="6"/>
          </p:cNvCxnSpPr>
          <p:nvPr/>
        </p:nvCxnSpPr>
        <p:spPr>
          <a:xfrm rot="5400000">
            <a:off x="2684461" y="1559229"/>
            <a:ext cx="2603524" cy="100391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2" idx="3"/>
          </p:cNvCxnSpPr>
          <p:nvPr/>
        </p:nvCxnSpPr>
        <p:spPr>
          <a:xfrm>
            <a:off x="3852194" y="771948"/>
            <a:ext cx="6321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2"/>
            <a:endCxn id="13" idx="0"/>
          </p:cNvCxnSpPr>
          <p:nvPr/>
        </p:nvCxnSpPr>
        <p:spPr>
          <a:xfrm>
            <a:off x="3224873" y="1355288"/>
            <a:ext cx="1" cy="3443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2"/>
            <a:endCxn id="14" idx="0"/>
          </p:cNvCxnSpPr>
          <p:nvPr/>
        </p:nvCxnSpPr>
        <p:spPr>
          <a:xfrm>
            <a:off x="3224874" y="2514838"/>
            <a:ext cx="3878" cy="6033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15" idx="0"/>
          </p:cNvCxnSpPr>
          <p:nvPr/>
        </p:nvCxnSpPr>
        <p:spPr>
          <a:xfrm flipH="1">
            <a:off x="3224873" y="3607659"/>
            <a:ext cx="1" cy="40081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771759" y="497814"/>
            <a:ext cx="913986"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dirty="0" smtClean="0"/>
              <a:t>Violating</a:t>
            </a:r>
            <a:br>
              <a:rPr lang="en-US" dirty="0" smtClean="0"/>
            </a:br>
            <a:r>
              <a:rPr lang="en-US" dirty="0" smtClean="0"/>
              <a:t>any rule?</a:t>
            </a:r>
            <a:endParaRPr lang="en-US" dirty="0"/>
          </a:p>
        </p:txBody>
      </p:sp>
      <p:sp>
        <p:nvSpPr>
          <p:cNvPr id="57" name="TextBox 56"/>
          <p:cNvSpPr txBox="1"/>
          <p:nvPr/>
        </p:nvSpPr>
        <p:spPr>
          <a:xfrm>
            <a:off x="3265521" y="1339180"/>
            <a:ext cx="634032" cy="307777"/>
          </a:xfrm>
          <a:prstGeom prst="rect">
            <a:avLst/>
          </a:prstGeom>
          <a:noFill/>
        </p:spPr>
        <p:txBody>
          <a:bodyPr wrap="square" rtlCol="0">
            <a:spAutoFit/>
          </a:bodyPr>
          <a:lstStyle/>
          <a:p>
            <a:r>
              <a:rPr lang="en-US" dirty="0" smtClean="0">
                <a:solidFill>
                  <a:schemeClr val="bg1"/>
                </a:solidFill>
              </a:rPr>
              <a:t>YES</a:t>
            </a:r>
            <a:endParaRPr lang="en-US" dirty="0">
              <a:solidFill>
                <a:schemeClr val="bg1"/>
              </a:solidFill>
            </a:endParaRPr>
          </a:p>
        </p:txBody>
      </p:sp>
      <p:sp>
        <p:nvSpPr>
          <p:cNvPr id="58" name="TextBox 57"/>
          <p:cNvSpPr txBox="1"/>
          <p:nvPr/>
        </p:nvSpPr>
        <p:spPr>
          <a:xfrm>
            <a:off x="4483850" y="1870686"/>
            <a:ext cx="634032" cy="307777"/>
          </a:xfrm>
          <a:prstGeom prst="rect">
            <a:avLst/>
          </a:prstGeom>
          <a:noFill/>
        </p:spPr>
        <p:txBody>
          <a:bodyPr wrap="square" rtlCol="0">
            <a:spAutoFit/>
          </a:bodyPr>
          <a:lstStyle/>
          <a:p>
            <a:r>
              <a:rPr lang="en-US" dirty="0" smtClean="0">
                <a:solidFill>
                  <a:schemeClr val="bg1"/>
                </a:solidFill>
              </a:rPr>
              <a:t>NO</a:t>
            </a:r>
            <a:endParaRPr lang="en-US" dirty="0">
              <a:solidFill>
                <a:schemeClr val="bg1"/>
              </a:solidFill>
            </a:endParaRPr>
          </a:p>
        </p:txBody>
      </p:sp>
      <p:sp>
        <p:nvSpPr>
          <p:cNvPr id="2" name="Rectangle 1"/>
          <p:cNvSpPr/>
          <p:nvPr/>
        </p:nvSpPr>
        <p:spPr>
          <a:xfrm>
            <a:off x="7383830" y="85291"/>
            <a:ext cx="1754006" cy="307777"/>
          </a:xfrm>
          <a:prstGeom prst="rect">
            <a:avLst/>
          </a:prstGeom>
        </p:spPr>
        <p:txBody>
          <a:bodyPr wrap="none">
            <a:spAutoFit/>
          </a:bodyPr>
          <a:lstStyle/>
          <a:p>
            <a:r>
              <a:rPr lang="en-GB" b="1" dirty="0">
                <a:solidFill>
                  <a:schemeClr val="bg1"/>
                </a:solidFill>
                <a:latin typeface="MuseoModerno" panose="020B0604020202020204" charset="0"/>
                <a:cs typeface="Calibri" panose="020F0502020204030204" pitchFamily="34" charset="0"/>
              </a:rPr>
              <a:t>System Overview</a:t>
            </a:r>
            <a:endParaRPr lang="en-US" b="1" dirty="0">
              <a:solidFill>
                <a:schemeClr val="bg1"/>
              </a:solidFill>
              <a:latin typeface="MuseoModerno" panose="020B0604020202020204" charset="0"/>
            </a:endParaRPr>
          </a:p>
        </p:txBody>
      </p:sp>
    </p:spTree>
    <p:extLst>
      <p:ext uri="{BB962C8B-B14F-4D97-AF65-F5344CB8AC3E}">
        <p14:creationId xmlns:p14="http://schemas.microsoft.com/office/powerpoint/2010/main" val="946584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Methodology</a:t>
            </a:r>
            <a:r>
              <a:rPr lang="en-GB" b="1" dirty="0"/>
              <a:t/>
            </a:r>
            <a:br>
              <a:rPr lang="en-GB" b="1" dirty="0"/>
            </a:br>
            <a:endParaRPr lang="en-US" dirty="0">
              <a:cs typeface="B Nazanin" panose="00000400000000000000" pitchFamily="2" charset="-78"/>
            </a:endParaRPr>
          </a:p>
        </p:txBody>
      </p:sp>
      <p:sp>
        <p:nvSpPr>
          <p:cNvPr id="3" name="Text Placeholder 2"/>
          <p:cNvSpPr>
            <a:spLocks noGrp="1"/>
          </p:cNvSpPr>
          <p:nvPr>
            <p:ph type="body" idx="1"/>
          </p:nvPr>
        </p:nvSpPr>
        <p:spPr/>
        <p:txBody>
          <a:bodyPr/>
          <a:lstStyle/>
          <a:p>
            <a:pPr marL="114300" indent="0" algn="ctr">
              <a:buNone/>
            </a:pPr>
            <a:r>
              <a:rPr lang="fa-IR" dirty="0" smtClean="0">
                <a:cs typeface="B Nazanin" panose="00000400000000000000" pitchFamily="2" charset="-78"/>
              </a:rPr>
              <a:t>طبقه بندی خودرو:</a:t>
            </a:r>
            <a:br>
              <a:rPr lang="fa-IR" dirty="0" smtClean="0">
                <a:cs typeface="B Nazanin" panose="00000400000000000000" pitchFamily="2" charset="-78"/>
              </a:rPr>
            </a:br>
            <a:r>
              <a:rPr lang="fa-IR" dirty="0" smtClean="0">
                <a:cs typeface="B Nazanin" panose="00000400000000000000" pitchFamily="2" charset="-78"/>
              </a:rPr>
              <a:t>یک مدل تشخیص شی به نام </a:t>
            </a:r>
            <a:r>
              <a:rPr lang="fa-IR" dirty="0">
                <a:latin typeface="Calibri" panose="020F0502020204030204" pitchFamily="34" charset="0"/>
                <a:ea typeface="Calibri" panose="020F0502020204030204" pitchFamily="34" charset="0"/>
                <a:cs typeface="B Nazanin" panose="00000400000000000000" pitchFamily="2" charset="-78"/>
              </a:rPr>
              <a:t> </a:t>
            </a:r>
            <a:r>
              <a:rPr lang="fa-IR" dirty="0" smtClean="0">
                <a:latin typeface="Calibri" panose="020F0502020204030204" pitchFamily="34" charset="0"/>
                <a:ea typeface="Calibri" panose="020F0502020204030204" pitchFamily="34" charset="0"/>
                <a:cs typeface="B Nazanin" panose="00000400000000000000" pitchFamily="2" charset="-78"/>
              </a:rPr>
              <a:t>           برای طبقه بندی وسایل نقلیه در حال حرکت استفاده میشود</a:t>
            </a:r>
          </a:p>
          <a:p>
            <a:pPr marL="114300" indent="0" algn="ctr">
              <a:buNone/>
            </a:pPr>
            <a:endParaRPr lang="fa-IR" dirty="0">
              <a:latin typeface="Calibri" panose="020F0502020204030204" pitchFamily="34" charset="0"/>
              <a:ea typeface="Calibri" panose="020F0502020204030204" pitchFamily="34" charset="0"/>
              <a:cs typeface="B Nazanin" panose="00000400000000000000" pitchFamily="2" charset="-78"/>
            </a:endParaRPr>
          </a:p>
          <a:p>
            <a:pPr marL="114300" indent="0" algn="ctr">
              <a:buNone/>
            </a:pPr>
            <a:r>
              <a:rPr lang="fa-IR" dirty="0" smtClean="0">
                <a:latin typeface="Calibri" panose="020F0502020204030204" pitchFamily="34" charset="0"/>
                <a:ea typeface="Calibri" panose="020F0502020204030204" pitchFamily="34" charset="0"/>
                <a:cs typeface="B Nazanin" panose="00000400000000000000" pitchFamily="2" charset="-78"/>
              </a:rPr>
              <a:t>ویژگی های مدل:</a:t>
            </a:r>
          </a:p>
          <a:p>
            <a:pPr marL="114300" indent="0" algn="ctr">
              <a:buNone/>
            </a:pPr>
            <a:r>
              <a:rPr lang="en-US" dirty="0" smtClean="0">
                <a:latin typeface="MuseoModerno" panose="020B0604020202020204" charset="0"/>
                <a:cs typeface="B Nazanin" panose="00000400000000000000" pitchFamily="2" charset="-78"/>
              </a:rPr>
              <a:t>Bounding box predictions</a:t>
            </a:r>
          </a:p>
          <a:p>
            <a:pPr marL="114300" indent="0" algn="ctr">
              <a:buNone/>
            </a:pPr>
            <a:r>
              <a:rPr lang="en-US" dirty="0" smtClean="0">
                <a:latin typeface="MuseoModerno" panose="020B0604020202020204" charset="0"/>
                <a:cs typeface="B Nazanin" panose="00000400000000000000" pitchFamily="2" charset="-78"/>
              </a:rPr>
              <a:t>Class predictions</a:t>
            </a:r>
          </a:p>
          <a:p>
            <a:pPr marL="114300" indent="0" algn="ctr">
              <a:buNone/>
            </a:pPr>
            <a:r>
              <a:rPr lang="en-US" dirty="0" smtClean="0">
                <a:latin typeface="MuseoModerno" panose="020B0604020202020204" charset="0"/>
                <a:cs typeface="B Nazanin" panose="00000400000000000000" pitchFamily="2" charset="-78"/>
              </a:rPr>
              <a:t>Predictions across scales</a:t>
            </a:r>
          </a:p>
          <a:p>
            <a:pPr marL="114300" indent="0" algn="ctr">
              <a:buNone/>
            </a:pPr>
            <a:r>
              <a:rPr lang="en-US" dirty="0" smtClean="0">
                <a:latin typeface="MuseoModerno" panose="020B0604020202020204" charset="0"/>
                <a:cs typeface="B Nazanin" panose="00000400000000000000" pitchFamily="2" charset="-78"/>
              </a:rPr>
              <a:t>Feature extractor</a:t>
            </a:r>
            <a:endParaRPr lang="en-US" dirty="0">
              <a:latin typeface="MuseoModerno" panose="020B0604020202020204" charset="0"/>
              <a:cs typeface="B Nazanin" panose="00000400000000000000" pitchFamily="2" charset="-78"/>
            </a:endParaRPr>
          </a:p>
        </p:txBody>
      </p:sp>
      <p:sp>
        <p:nvSpPr>
          <p:cNvPr id="4" name="TextBox 3"/>
          <p:cNvSpPr txBox="1"/>
          <p:nvPr/>
        </p:nvSpPr>
        <p:spPr>
          <a:xfrm>
            <a:off x="5345723" y="1586229"/>
            <a:ext cx="808892" cy="312910"/>
          </a:xfrm>
          <a:prstGeom prst="rect">
            <a:avLst/>
          </a:prstGeom>
          <a:noFill/>
        </p:spPr>
        <p:txBody>
          <a:bodyPr wrap="square" rtlCol="0">
            <a:spAutoFit/>
          </a:bodyPr>
          <a:lstStyle/>
          <a:p>
            <a:r>
              <a:rPr lang="en-US" dirty="0" smtClean="0">
                <a:solidFill>
                  <a:schemeClr val="bg1"/>
                </a:solidFill>
                <a:latin typeface="MuseoModerno" panose="020B0604020202020204" charset="0"/>
              </a:rPr>
              <a:t>Yolov3</a:t>
            </a:r>
            <a:endParaRPr lang="en-US" dirty="0">
              <a:solidFill>
                <a:schemeClr val="bg1"/>
              </a:solidFill>
              <a:latin typeface="MuseoModerno" panose="020B0604020202020204" charset="0"/>
            </a:endParaRPr>
          </a:p>
        </p:txBody>
      </p:sp>
    </p:spTree>
    <p:extLst>
      <p:ext uri="{BB962C8B-B14F-4D97-AF65-F5344CB8AC3E}">
        <p14:creationId xmlns:p14="http://schemas.microsoft.com/office/powerpoint/2010/main" val="31242598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Methodology </a:t>
            </a:r>
            <a:r>
              <a:rPr lang="en-GB" dirty="0"/>
              <a:t>(Cont</a:t>
            </a:r>
            <a:r>
              <a:rPr lang="en-GB" dirty="0" smtClean="0"/>
              <a:t>.)</a:t>
            </a:r>
            <a:endParaRPr lang="en-US" dirty="0"/>
          </a:p>
        </p:txBody>
      </p:sp>
      <p:sp>
        <p:nvSpPr>
          <p:cNvPr id="3" name="Text Placeholder 2"/>
          <p:cNvSpPr>
            <a:spLocks noGrp="1"/>
          </p:cNvSpPr>
          <p:nvPr>
            <p:ph type="body" idx="1"/>
          </p:nvPr>
        </p:nvSpPr>
        <p:spPr>
          <a:xfrm>
            <a:off x="708600" y="1261729"/>
            <a:ext cx="7499735" cy="3307145"/>
          </a:xfrm>
        </p:spPr>
        <p:txBody>
          <a:bodyPr/>
          <a:lstStyle/>
          <a:p>
            <a:pPr marL="114300" indent="0">
              <a:buNone/>
            </a:pPr>
            <a:r>
              <a:rPr lang="en-US" dirty="0" smtClean="0">
                <a:latin typeface="MuseoModerno" panose="020B0604020202020204" charset="0"/>
              </a:rPr>
              <a:t>Bounding Box Predictions:</a:t>
            </a:r>
          </a:p>
          <a:p>
            <a:pPr marL="114300" indent="0" algn="r">
              <a:buNone/>
            </a:pPr>
            <a:r>
              <a:rPr lang="fa-IR" dirty="0" smtClean="0">
                <a:cs typeface="B Nazanin" panose="00000400000000000000" pitchFamily="2" charset="-78"/>
              </a:rPr>
              <a:t>پیش بینی جعبه مرزی:</a:t>
            </a:r>
          </a:p>
          <a:p>
            <a:pPr marL="114300" indent="0" algn="r">
              <a:buNone/>
            </a:pPr>
            <a:r>
              <a:rPr lang="fa-IR" dirty="0" smtClean="0">
                <a:cs typeface="B Nazanin" panose="00000400000000000000" pitchFamily="2" charset="-78"/>
              </a:rPr>
              <a:t>شبکه </a:t>
            </a:r>
            <a:r>
              <a:rPr lang="fa-IR" dirty="0">
                <a:cs typeface="B Nazanin" panose="00000400000000000000" pitchFamily="2" charset="-78"/>
              </a:rPr>
              <a:t>4 مختصات برای هر جعبه مرزی پیش بینی می کند. </a:t>
            </a:r>
            <a:r>
              <a:rPr lang="fa-IR" dirty="0" smtClean="0">
                <a:cs typeface="B Nazanin" panose="00000400000000000000" pitchFamily="2" charset="-78"/>
              </a:rPr>
              <a:t>           </a:t>
            </a:r>
            <a:r>
              <a:rPr lang="fa-IR" dirty="0">
                <a:cs typeface="B Nazanin" panose="00000400000000000000" pitchFamily="2" charset="-78"/>
              </a:rPr>
              <a:t>با استفاده از رگرسیون لجستیک امتیاز عینی را برای هر جعبه محدود پیش بینی می کند. 1 به معنای همپوشانی کامل جعبه </a:t>
            </a:r>
            <a:r>
              <a:rPr lang="fa-IR" dirty="0" smtClean="0">
                <a:cs typeface="B Nazanin" panose="00000400000000000000" pitchFamily="2" charset="-78"/>
              </a:rPr>
              <a:t>مرزی </a:t>
            </a:r>
            <a:r>
              <a:rPr lang="fa-IR" dirty="0">
                <a:cs typeface="B Nazanin" panose="00000400000000000000" pitchFamily="2" charset="-78"/>
              </a:rPr>
              <a:t>است. </a:t>
            </a:r>
            <a:r>
              <a:rPr lang="fa-IR" dirty="0" smtClean="0">
                <a:cs typeface="B Nazanin" panose="00000400000000000000" pitchFamily="2" charset="-78"/>
              </a:rPr>
              <a:t>هر </a:t>
            </a:r>
            <a:r>
              <a:rPr lang="fa-IR" dirty="0">
                <a:cs typeface="B Nazanin" panose="00000400000000000000" pitchFamily="2" charset="-78"/>
              </a:rPr>
              <a:t>گونه خطا در این مورد هم برای طبقه‌بندی و هم از دست دادن تشخیص متحمل می‌شود.</a:t>
            </a:r>
            <a:endParaRPr lang="en-US" dirty="0">
              <a:cs typeface="B Nazanin" panose="00000400000000000000" pitchFamily="2" charset="-78"/>
            </a:endParaRPr>
          </a:p>
        </p:txBody>
      </p:sp>
      <p:sp>
        <p:nvSpPr>
          <p:cNvPr id="4" name="TextBox 3"/>
          <p:cNvSpPr txBox="1"/>
          <p:nvPr/>
        </p:nvSpPr>
        <p:spPr>
          <a:xfrm>
            <a:off x="3356723" y="1994712"/>
            <a:ext cx="808892" cy="312910"/>
          </a:xfrm>
          <a:prstGeom prst="rect">
            <a:avLst/>
          </a:prstGeom>
          <a:noFill/>
        </p:spPr>
        <p:txBody>
          <a:bodyPr wrap="square" rtlCol="0">
            <a:spAutoFit/>
          </a:bodyPr>
          <a:lstStyle/>
          <a:p>
            <a:r>
              <a:rPr lang="en-US" dirty="0" smtClean="0">
                <a:solidFill>
                  <a:schemeClr val="bg1"/>
                </a:solidFill>
                <a:latin typeface="MuseoModerno" panose="020B0604020202020204" charset="0"/>
              </a:rPr>
              <a:t>Yolov3</a:t>
            </a:r>
            <a:endParaRPr lang="en-US" dirty="0">
              <a:solidFill>
                <a:schemeClr val="bg1"/>
              </a:solidFill>
              <a:latin typeface="MuseoModerno" panose="020B0604020202020204" charset="0"/>
            </a:endParaRPr>
          </a:p>
        </p:txBody>
      </p:sp>
    </p:spTree>
    <p:extLst>
      <p:ext uri="{BB962C8B-B14F-4D97-AF65-F5344CB8AC3E}">
        <p14:creationId xmlns:p14="http://schemas.microsoft.com/office/powerpoint/2010/main" val="247098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Methodology </a:t>
            </a:r>
            <a:r>
              <a:rPr lang="en-GB" dirty="0"/>
              <a:t>(Cont</a:t>
            </a:r>
            <a:r>
              <a:rPr lang="en-GB" dirty="0" smtClean="0"/>
              <a:t>.)</a:t>
            </a:r>
            <a:endParaRPr lang="en-US" dirty="0"/>
          </a:p>
        </p:txBody>
      </p:sp>
      <p:sp>
        <p:nvSpPr>
          <p:cNvPr id="3" name="Text Placeholder 2"/>
          <p:cNvSpPr>
            <a:spLocks noGrp="1"/>
          </p:cNvSpPr>
          <p:nvPr>
            <p:ph type="body" idx="1"/>
          </p:nvPr>
        </p:nvSpPr>
        <p:spPr>
          <a:xfrm>
            <a:off x="708600" y="1152475"/>
            <a:ext cx="7535177" cy="3665710"/>
          </a:xfrm>
        </p:spPr>
        <p:txBody>
          <a:bodyPr/>
          <a:lstStyle/>
          <a:p>
            <a:pPr marL="114300" indent="0">
              <a:buNone/>
            </a:pPr>
            <a:r>
              <a:rPr lang="en-US" b="1" dirty="0" smtClean="0">
                <a:latin typeface="MuseoModerno" panose="020B0604020202020204" charset="0"/>
              </a:rPr>
              <a:t>Class Prediction:</a:t>
            </a:r>
          </a:p>
          <a:p>
            <a:pPr marL="114300" indent="0" algn="r">
              <a:buNone/>
            </a:pPr>
            <a:endParaRPr lang="fa-IR" dirty="0" smtClean="0">
              <a:cs typeface="B Nazanin" panose="00000400000000000000" pitchFamily="2" charset="-78"/>
            </a:endParaRPr>
          </a:p>
          <a:p>
            <a:pPr marL="114300" indent="0" algn="r">
              <a:buNone/>
            </a:pPr>
            <a:r>
              <a:rPr lang="fa-IR" dirty="0">
                <a:cs typeface="B Nazanin" panose="00000400000000000000" pitchFamily="2" charset="-78"/>
              </a:rPr>
              <a:t> </a:t>
            </a:r>
            <a:r>
              <a:rPr lang="fa-IR" dirty="0" smtClean="0">
                <a:cs typeface="B Nazanin" panose="00000400000000000000" pitchFamily="2" charset="-78"/>
              </a:rPr>
              <a:t>         </a:t>
            </a:r>
            <a:r>
              <a:rPr lang="fa-IR" dirty="0" smtClean="0">
                <a:cs typeface="B Nazanin" panose="00000400000000000000" pitchFamily="2" charset="-78"/>
              </a:rPr>
              <a:t>از طبقه‌بندی‌کننده‌های لجستیک مستقل برای هر کلاس به جای یک لایه نرم‌افزار معمولی استفاده می‌کند. این کار برای طبقه‌بندی چند برچسبی انجام می‌شود. هر جعبه با استفاده از طبقه‌بندی چند برچسبی، کلاس‌هایی را که جعبه کران‌دار ممکن است شامل شود، پیش‌بینی می‌کند.</a:t>
            </a:r>
          </a:p>
          <a:p>
            <a:pPr marL="114300" indent="0" algn="r">
              <a:buNone/>
            </a:pPr>
            <a:endParaRPr lang="fa-IR" dirty="0">
              <a:cs typeface="B Nazanin" panose="00000400000000000000" pitchFamily="2" charset="-78"/>
            </a:endParaRPr>
          </a:p>
          <a:p>
            <a:pPr marL="114300" indent="0">
              <a:buNone/>
            </a:pPr>
            <a:r>
              <a:rPr lang="en-US" b="1" dirty="0" smtClean="0">
                <a:latin typeface="MuseoModerno" panose="020B0604020202020204" charset="0"/>
                <a:cs typeface="B Nazanin" panose="00000400000000000000" pitchFamily="2" charset="-78"/>
              </a:rPr>
              <a:t>Predictions across scales :</a:t>
            </a:r>
            <a:endParaRPr lang="fa-IR" b="1" dirty="0">
              <a:latin typeface="MuseoModerno" panose="020B0604020202020204" charset="0"/>
              <a:cs typeface="B Nazanin" panose="00000400000000000000" pitchFamily="2" charset="-78"/>
            </a:endParaRPr>
          </a:p>
          <a:p>
            <a:pPr marL="114300" indent="0" algn="r">
              <a:buNone/>
            </a:pPr>
            <a:endParaRPr lang="fa-IR" dirty="0">
              <a:cs typeface="B Nazanin" panose="00000400000000000000" pitchFamily="2" charset="-78"/>
            </a:endParaRPr>
          </a:p>
          <a:p>
            <a:pPr marL="114300" indent="0" algn="r">
              <a:buNone/>
            </a:pPr>
            <a:r>
              <a:rPr lang="fa-IR" dirty="0" smtClean="0">
                <a:cs typeface="B Nazanin" panose="00000400000000000000" pitchFamily="2" charset="-78"/>
              </a:rPr>
              <a:t>          جعبه </a:t>
            </a:r>
            <a:r>
              <a:rPr lang="fa-IR" dirty="0">
                <a:cs typeface="B Nazanin" panose="00000400000000000000" pitchFamily="2" charset="-78"/>
              </a:rPr>
              <a:t>ها را در 3 مقیاس مختلف پیش بینی می کند</a:t>
            </a:r>
          </a:p>
          <a:p>
            <a:pPr marL="114300" indent="0" algn="r">
              <a:buNone/>
            </a:pPr>
            <a:r>
              <a:rPr lang="fa-IR" dirty="0">
                <a:cs typeface="B Nazanin" panose="00000400000000000000" pitchFamily="2" charset="-78"/>
              </a:rPr>
              <a:t>ویژگی ها از هر مقیاس با استفاده از شبکه های هرمی ویژگی استخراج می </a:t>
            </a:r>
            <a:r>
              <a:rPr lang="fa-IR" dirty="0" smtClean="0">
                <a:cs typeface="B Nazanin" panose="00000400000000000000" pitchFamily="2" charset="-78"/>
              </a:rPr>
              <a:t>شوند</a:t>
            </a:r>
            <a:endParaRPr lang="fa-IR" dirty="0">
              <a:cs typeface="B Nazanin" panose="00000400000000000000" pitchFamily="2" charset="-78"/>
            </a:endParaRPr>
          </a:p>
        </p:txBody>
      </p:sp>
      <p:sp>
        <p:nvSpPr>
          <p:cNvPr id="4" name="TextBox 3"/>
          <p:cNvSpPr txBox="1"/>
          <p:nvPr/>
        </p:nvSpPr>
        <p:spPr>
          <a:xfrm>
            <a:off x="7560478" y="1917760"/>
            <a:ext cx="808892" cy="312910"/>
          </a:xfrm>
          <a:prstGeom prst="rect">
            <a:avLst/>
          </a:prstGeom>
          <a:noFill/>
        </p:spPr>
        <p:txBody>
          <a:bodyPr wrap="square" rtlCol="0">
            <a:spAutoFit/>
          </a:bodyPr>
          <a:lstStyle/>
          <a:p>
            <a:r>
              <a:rPr lang="en-US" dirty="0" smtClean="0">
                <a:solidFill>
                  <a:schemeClr val="bg1"/>
                </a:solidFill>
                <a:latin typeface="MuseoModerno" panose="020B0604020202020204" charset="0"/>
              </a:rPr>
              <a:t>Yolov3</a:t>
            </a:r>
            <a:endParaRPr lang="en-US" dirty="0">
              <a:solidFill>
                <a:schemeClr val="bg1"/>
              </a:solidFill>
              <a:latin typeface="MuseoModerno" panose="020B0604020202020204" charset="0"/>
            </a:endParaRPr>
          </a:p>
        </p:txBody>
      </p:sp>
      <p:sp>
        <p:nvSpPr>
          <p:cNvPr id="6" name="TextBox 5"/>
          <p:cNvSpPr txBox="1"/>
          <p:nvPr/>
        </p:nvSpPr>
        <p:spPr>
          <a:xfrm>
            <a:off x="7560478" y="3811385"/>
            <a:ext cx="808892" cy="312910"/>
          </a:xfrm>
          <a:prstGeom prst="rect">
            <a:avLst/>
          </a:prstGeom>
          <a:noFill/>
        </p:spPr>
        <p:txBody>
          <a:bodyPr wrap="square" rtlCol="0">
            <a:spAutoFit/>
          </a:bodyPr>
          <a:lstStyle/>
          <a:p>
            <a:r>
              <a:rPr lang="en-US" dirty="0" smtClean="0">
                <a:solidFill>
                  <a:schemeClr val="bg1"/>
                </a:solidFill>
                <a:latin typeface="MuseoModerno" panose="020B0604020202020204" charset="0"/>
              </a:rPr>
              <a:t>Yolov3</a:t>
            </a:r>
            <a:endParaRPr lang="en-US" dirty="0">
              <a:solidFill>
                <a:schemeClr val="bg1"/>
              </a:solidFill>
              <a:latin typeface="MuseoModerno" panose="020B0604020202020204" charset="0"/>
            </a:endParaRPr>
          </a:p>
        </p:txBody>
      </p:sp>
    </p:spTree>
    <p:extLst>
      <p:ext uri="{BB962C8B-B14F-4D97-AF65-F5344CB8AC3E}">
        <p14:creationId xmlns:p14="http://schemas.microsoft.com/office/powerpoint/2010/main" val="4157408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Methodology </a:t>
            </a:r>
            <a:r>
              <a:rPr lang="en-GB" dirty="0"/>
              <a:t>(Cont</a:t>
            </a:r>
            <a:r>
              <a:rPr lang="en-GB" dirty="0" smtClean="0"/>
              <a:t>.)</a:t>
            </a:r>
            <a:endParaRPr lang="en-US" dirty="0"/>
          </a:p>
        </p:txBody>
      </p:sp>
      <p:sp>
        <p:nvSpPr>
          <p:cNvPr id="3" name="Text Placeholder 2"/>
          <p:cNvSpPr>
            <a:spLocks noGrp="1"/>
          </p:cNvSpPr>
          <p:nvPr>
            <p:ph type="body" idx="1"/>
          </p:nvPr>
        </p:nvSpPr>
        <p:spPr>
          <a:xfrm>
            <a:off x="708600" y="1152475"/>
            <a:ext cx="7726800" cy="3665710"/>
          </a:xfrm>
        </p:spPr>
        <p:txBody>
          <a:bodyPr/>
          <a:lstStyle/>
          <a:p>
            <a:pPr marL="0" lvl="0" indent="0" algn="just">
              <a:buNone/>
            </a:pPr>
            <a:r>
              <a:rPr lang="en-US" b="1" dirty="0">
                <a:latin typeface="MuseoModerno" panose="020B0604020202020204" charset="0"/>
              </a:rPr>
              <a:t>Feature Extractor</a:t>
            </a:r>
            <a:r>
              <a:rPr lang="en-US" b="1" dirty="0" smtClean="0">
                <a:latin typeface="MuseoModerno" panose="020B0604020202020204" charset="0"/>
              </a:rPr>
              <a:t>:</a:t>
            </a:r>
            <a:endParaRPr lang="en-US" b="1" dirty="0">
              <a:latin typeface="MuseoModerno" panose="020B0604020202020204" charset="0"/>
            </a:endParaRPr>
          </a:p>
          <a:p>
            <a:pPr marL="114300" indent="0" algn="r">
              <a:buNone/>
            </a:pPr>
            <a:r>
              <a:rPr lang="fa-IR" dirty="0" smtClean="0">
                <a:cs typeface="B Nazanin" panose="00000400000000000000" pitchFamily="2" charset="-78"/>
              </a:rPr>
              <a:t>              از شبکه به نام دارکنت – 53 استفاده میکند که این شبکه دارای 53 لایه کانولوشن است.</a:t>
            </a:r>
          </a:p>
          <a:p>
            <a:pPr marL="114300" indent="0" algn="r">
              <a:buNone/>
            </a:pPr>
            <a:endParaRPr lang="fa-IR" dirty="0">
              <a:cs typeface="B Nazanin" panose="00000400000000000000" pitchFamily="2" charset="-78"/>
            </a:endParaRPr>
          </a:p>
          <a:p>
            <a:pPr marL="0" indent="0" algn="just">
              <a:buNone/>
            </a:pPr>
            <a:r>
              <a:rPr lang="en-GB" b="1" dirty="0">
                <a:latin typeface="MuseoModerno" panose="020B0604020202020204" charset="0"/>
                <a:cs typeface="Calibri" panose="020F0502020204030204" pitchFamily="34" charset="0"/>
              </a:rPr>
              <a:t>Violation Detection</a:t>
            </a:r>
            <a:r>
              <a:rPr lang="en-GB" b="1" dirty="0" smtClean="0">
                <a:latin typeface="MuseoModerno" panose="020B0604020202020204" charset="0"/>
                <a:cs typeface="Calibri" panose="020F0502020204030204" pitchFamily="34" charset="0"/>
              </a:rPr>
              <a:t>:</a:t>
            </a:r>
            <a:endParaRPr lang="fa-IR" dirty="0" smtClean="0">
              <a:latin typeface="MuseoModerno" panose="020B0604020202020204" charset="0"/>
              <a:cs typeface="B Nazanin" panose="00000400000000000000" pitchFamily="2" charset="-78"/>
            </a:endParaRPr>
          </a:p>
          <a:p>
            <a:pPr marL="0" indent="0" algn="r">
              <a:buNone/>
            </a:pPr>
            <a:r>
              <a:rPr lang="fa-IR" dirty="0">
                <a:latin typeface="Maven Pro" panose="020B0604020202020204" charset="0"/>
                <a:cs typeface="B Nazanin" panose="00000400000000000000" pitchFamily="2" charset="-78"/>
              </a:rPr>
              <a:t>وسایل نقلیه با استفاده از مدل </a:t>
            </a:r>
            <a:r>
              <a:rPr lang="fa-IR" dirty="0" smtClean="0">
                <a:latin typeface="Maven Pro" panose="020B0604020202020204" charset="0"/>
                <a:cs typeface="B Nazanin" panose="00000400000000000000" pitchFamily="2" charset="-78"/>
              </a:rPr>
              <a:t>          شناسایی </a:t>
            </a:r>
            <a:r>
              <a:rPr lang="fa-IR" dirty="0">
                <a:latin typeface="Maven Pro" panose="020B0604020202020204" charset="0"/>
                <a:cs typeface="B Nazanin" panose="00000400000000000000" pitchFamily="2" charset="-78"/>
              </a:rPr>
              <a:t>می شوند. پس از شناسایی خودروها، موارد تخلف بررسی می شود. در پیش نمایش فیلم داده شده توسط کاربر، یک خط ترافیک بر روی جاده ترسیم می شود. خط مشخص می کند که چراغ راهنمایی قرمز است. اگر هر وسیله نقلیه ای در حالت قرمز از خط ترافیک عبور کند، تخلف رخ می دهد.</a:t>
            </a:r>
          </a:p>
          <a:p>
            <a:pPr marL="0" indent="0" algn="r">
              <a:buNone/>
            </a:pPr>
            <a:r>
              <a:rPr lang="fa-IR" dirty="0">
                <a:latin typeface="Maven Pro" panose="020B0604020202020204" charset="0"/>
                <a:cs typeface="B Nazanin" panose="00000400000000000000" pitchFamily="2" charset="-78"/>
              </a:rPr>
              <a:t>اشیاء شناسایی شده دارای یک کادر سبز رنگ هستند. اگر خودرویی با حالت قرمز از چراغ راهنمایی عبور کند تخلف صورت می گیرد. پس از تشخیص تخلف، جعبه مرزی اطراف خودرو قرمز می شود.</a:t>
            </a:r>
            <a:endParaRPr lang="en-GB" dirty="0">
              <a:latin typeface="Maven Pro" panose="020B0604020202020204" charset="0"/>
              <a:cs typeface="B Nazanin" panose="00000400000000000000" pitchFamily="2" charset="-78"/>
            </a:endParaRPr>
          </a:p>
        </p:txBody>
      </p:sp>
      <p:sp>
        <p:nvSpPr>
          <p:cNvPr id="4" name="TextBox 3"/>
          <p:cNvSpPr txBox="1"/>
          <p:nvPr/>
        </p:nvSpPr>
        <p:spPr>
          <a:xfrm>
            <a:off x="7555625" y="1569348"/>
            <a:ext cx="808892" cy="312910"/>
          </a:xfrm>
          <a:prstGeom prst="rect">
            <a:avLst/>
          </a:prstGeom>
          <a:noFill/>
        </p:spPr>
        <p:txBody>
          <a:bodyPr wrap="square" rtlCol="0">
            <a:spAutoFit/>
          </a:bodyPr>
          <a:lstStyle/>
          <a:p>
            <a:r>
              <a:rPr lang="en-US" dirty="0" smtClean="0">
                <a:solidFill>
                  <a:schemeClr val="bg1"/>
                </a:solidFill>
                <a:latin typeface="MuseoModerno" panose="020B0604020202020204" charset="0"/>
              </a:rPr>
              <a:t>Yolov3</a:t>
            </a:r>
            <a:endParaRPr lang="en-US" dirty="0">
              <a:solidFill>
                <a:schemeClr val="bg1"/>
              </a:solidFill>
              <a:latin typeface="MuseoModerno" panose="020B0604020202020204" charset="0"/>
            </a:endParaRPr>
          </a:p>
        </p:txBody>
      </p:sp>
      <p:sp>
        <p:nvSpPr>
          <p:cNvPr id="7" name="TextBox 6"/>
          <p:cNvSpPr txBox="1"/>
          <p:nvPr/>
        </p:nvSpPr>
        <p:spPr>
          <a:xfrm>
            <a:off x="5613010" y="2549397"/>
            <a:ext cx="808892" cy="312910"/>
          </a:xfrm>
          <a:prstGeom prst="rect">
            <a:avLst/>
          </a:prstGeom>
          <a:noFill/>
        </p:spPr>
        <p:txBody>
          <a:bodyPr wrap="square" rtlCol="0">
            <a:spAutoFit/>
          </a:bodyPr>
          <a:lstStyle/>
          <a:p>
            <a:r>
              <a:rPr lang="en-US" dirty="0" smtClean="0">
                <a:solidFill>
                  <a:schemeClr val="bg1"/>
                </a:solidFill>
                <a:latin typeface="MuseoModerno" panose="020B0604020202020204" charset="0"/>
              </a:rPr>
              <a:t>Yolov3</a:t>
            </a:r>
            <a:endParaRPr lang="en-US" dirty="0">
              <a:solidFill>
                <a:schemeClr val="bg1"/>
              </a:solidFill>
              <a:latin typeface="MuseoModerno" panose="020B0604020202020204" charset="0"/>
            </a:endParaRPr>
          </a:p>
        </p:txBody>
      </p:sp>
      <p:sp>
        <p:nvSpPr>
          <p:cNvPr id="8" name="TextBox 7"/>
          <p:cNvSpPr txBox="1"/>
          <p:nvPr/>
        </p:nvSpPr>
        <p:spPr>
          <a:xfrm>
            <a:off x="5440388" y="1261571"/>
            <a:ext cx="1276056" cy="307777"/>
          </a:xfrm>
          <a:prstGeom prst="rect">
            <a:avLst/>
          </a:prstGeom>
          <a:noFill/>
        </p:spPr>
        <p:txBody>
          <a:bodyPr wrap="square" rtlCol="0">
            <a:spAutoFit/>
          </a:bodyPr>
          <a:lstStyle/>
          <a:p>
            <a:r>
              <a:rPr lang="en-US" dirty="0" err="1" smtClean="0">
                <a:solidFill>
                  <a:schemeClr val="bg1"/>
                </a:solidFill>
                <a:latin typeface="MuseoModerno" panose="020B0604020202020204" charset="0"/>
              </a:rPr>
              <a:t>Darknet</a:t>
            </a:r>
            <a:r>
              <a:rPr lang="en-US" dirty="0" smtClean="0">
                <a:solidFill>
                  <a:schemeClr val="bg1"/>
                </a:solidFill>
                <a:latin typeface="MuseoModerno" panose="020B0604020202020204" charset="0"/>
              </a:rPr>
              <a:t> - 53</a:t>
            </a:r>
            <a:endParaRPr lang="en-US" dirty="0">
              <a:solidFill>
                <a:schemeClr val="bg1"/>
              </a:solidFill>
              <a:latin typeface="MuseoModerno" panose="020B0604020202020204" charset="0"/>
            </a:endParaRPr>
          </a:p>
        </p:txBody>
      </p:sp>
    </p:spTree>
    <p:extLst>
      <p:ext uri="{BB962C8B-B14F-4D97-AF65-F5344CB8AC3E}">
        <p14:creationId xmlns:p14="http://schemas.microsoft.com/office/powerpoint/2010/main" val="1417087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0660" y="4379507"/>
            <a:ext cx="3721488" cy="572700"/>
          </a:xfrm>
        </p:spPr>
        <p:txBody>
          <a:bodyPr/>
          <a:lstStyle/>
          <a:p>
            <a:pPr algn="r"/>
            <a:r>
              <a:rPr lang="en-US" dirty="0" smtClean="0">
                <a:latin typeface="MuseoModerno" panose="020B0604020202020204" charset="0"/>
              </a:rPr>
              <a:t>Software Overview</a:t>
            </a:r>
            <a:endParaRPr lang="en-US" dirty="0">
              <a:latin typeface="MuseoModerno" panose="020B0604020202020204" charset="0"/>
            </a:endParaRPr>
          </a:p>
        </p:txBody>
      </p:sp>
      <p:sp>
        <p:nvSpPr>
          <p:cNvPr id="4" name="Oval 3"/>
          <p:cNvSpPr/>
          <p:nvPr/>
        </p:nvSpPr>
        <p:spPr>
          <a:xfrm>
            <a:off x="416170" y="139020"/>
            <a:ext cx="1312985" cy="827795"/>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Start</a:t>
            </a:r>
            <a:endParaRPr lang="en-US" dirty="0">
              <a:ln w="0"/>
              <a:solidFill>
                <a:schemeClr val="tx1"/>
              </a:solidFill>
              <a:effectLst>
                <a:outerShdw blurRad="38100" dist="19050" dir="2700000" algn="tl" rotWithShape="0">
                  <a:schemeClr val="dk1">
                    <a:alpha val="40000"/>
                  </a:schemeClr>
                </a:outerShdw>
              </a:effectLst>
            </a:endParaRPr>
          </a:p>
        </p:txBody>
      </p:sp>
      <p:sp>
        <p:nvSpPr>
          <p:cNvPr id="5" name="Oval 4"/>
          <p:cNvSpPr/>
          <p:nvPr/>
        </p:nvSpPr>
        <p:spPr>
          <a:xfrm>
            <a:off x="5726720" y="2009715"/>
            <a:ext cx="1312985" cy="827795"/>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End</a:t>
            </a:r>
            <a:endParaRPr lang="en-US" dirty="0">
              <a:ln w="0"/>
              <a:solidFill>
                <a:schemeClr val="tx1"/>
              </a:solidFill>
              <a:effectLst>
                <a:outerShdw blurRad="38100" dist="19050" dir="2700000" algn="tl" rotWithShape="0">
                  <a:schemeClr val="dk1">
                    <a:alpha val="40000"/>
                  </a:schemeClr>
                </a:outerShdw>
              </a:effectLst>
            </a:endParaRPr>
          </a:p>
        </p:txBody>
      </p:sp>
      <p:sp>
        <p:nvSpPr>
          <p:cNvPr id="6" name="Rounded Rectangle 5"/>
          <p:cNvSpPr/>
          <p:nvPr/>
        </p:nvSpPr>
        <p:spPr>
          <a:xfrm>
            <a:off x="375140" y="2702681"/>
            <a:ext cx="1395046" cy="744650"/>
          </a:xfrm>
          <a:prstGeom prst="roundRect">
            <a:avLst/>
          </a:prstGeom>
          <a:ln>
            <a:solidFill>
              <a:schemeClr val="bg1"/>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Open a video footage</a:t>
            </a:r>
            <a:endParaRPr lang="en-US" dirty="0"/>
          </a:p>
        </p:txBody>
      </p:sp>
      <p:sp>
        <p:nvSpPr>
          <p:cNvPr id="8" name="Rounded Rectangle 7"/>
          <p:cNvSpPr/>
          <p:nvPr/>
        </p:nvSpPr>
        <p:spPr>
          <a:xfrm>
            <a:off x="2995245" y="3870022"/>
            <a:ext cx="1395046" cy="89095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Detects violation on each frame</a:t>
            </a:r>
            <a:endParaRPr lang="en-US" dirty="0">
              <a:ln w="0"/>
              <a:solidFill>
                <a:schemeClr val="tx1"/>
              </a:solidFill>
              <a:effectLst>
                <a:outerShdw blurRad="38100" dist="19050" dir="2700000" algn="tl" rotWithShape="0">
                  <a:schemeClr val="dk1">
                    <a:alpha val="40000"/>
                  </a:schemeClr>
                </a:outerShdw>
              </a:effectLst>
            </a:endParaRPr>
          </a:p>
        </p:txBody>
      </p:sp>
      <p:sp>
        <p:nvSpPr>
          <p:cNvPr id="9" name="Rounded Rectangle 8"/>
          <p:cNvSpPr/>
          <p:nvPr/>
        </p:nvSpPr>
        <p:spPr>
          <a:xfrm>
            <a:off x="375140" y="4016326"/>
            <a:ext cx="1395046" cy="74465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Wait for preview</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Flowchart: Decision 10"/>
          <p:cNvSpPr/>
          <p:nvPr/>
        </p:nvSpPr>
        <p:spPr>
          <a:xfrm>
            <a:off x="2795952" y="1910040"/>
            <a:ext cx="1793631" cy="1296807"/>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Is ‘q’ pressed</a:t>
            </a:r>
          </a:p>
          <a:p>
            <a:pPr algn="ctr"/>
            <a:r>
              <a:rPr lang="en-US" dirty="0" smtClean="0">
                <a:ln w="0"/>
                <a:solidFill>
                  <a:schemeClr val="tx1"/>
                </a:solidFill>
                <a:effectLst>
                  <a:outerShdw blurRad="38100" dist="19050" dir="2700000" algn="tl" rotWithShape="0">
                    <a:schemeClr val="dk1">
                      <a:alpha val="40000"/>
                    </a:schemeClr>
                  </a:outerShdw>
                </a:effectLst>
              </a:rPr>
              <a:t>?</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2995244" y="348407"/>
            <a:ext cx="1395046" cy="890954"/>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Select region of interest</a:t>
            </a:r>
            <a:endParaRPr lang="en-US" dirty="0">
              <a:ln w="0"/>
              <a:solidFill>
                <a:schemeClr val="tx1"/>
              </a:solidFill>
              <a:effectLst>
                <a:outerShdw blurRad="38100" dist="19050" dir="2700000" algn="tl" rotWithShape="0">
                  <a:schemeClr val="dk1">
                    <a:alpha val="40000"/>
                  </a:schemeClr>
                </a:outerShdw>
              </a:effectLst>
            </a:endParaRPr>
          </a:p>
        </p:txBody>
      </p:sp>
      <p:sp>
        <p:nvSpPr>
          <p:cNvPr id="13" name="Flowchart: Connector 12"/>
          <p:cNvSpPr/>
          <p:nvPr/>
        </p:nvSpPr>
        <p:spPr>
          <a:xfrm>
            <a:off x="779586" y="1535810"/>
            <a:ext cx="586154" cy="597876"/>
          </a:xfrm>
          <a:prstGeom prst="flowChartConnector">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5" name="Straight Arrow Connector 14"/>
          <p:cNvCxnSpPr>
            <a:stCxn id="4" idx="4"/>
            <a:endCxn id="13" idx="0"/>
          </p:cNvCxnSpPr>
          <p:nvPr/>
        </p:nvCxnSpPr>
        <p:spPr>
          <a:xfrm>
            <a:off x="1072663" y="966815"/>
            <a:ext cx="0" cy="56899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6" idx="0"/>
          </p:cNvCxnSpPr>
          <p:nvPr/>
        </p:nvCxnSpPr>
        <p:spPr>
          <a:xfrm>
            <a:off x="1072662" y="2144545"/>
            <a:ext cx="1" cy="55813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9" idx="0"/>
          </p:cNvCxnSpPr>
          <p:nvPr/>
        </p:nvCxnSpPr>
        <p:spPr>
          <a:xfrm>
            <a:off x="1072663" y="3447331"/>
            <a:ext cx="0" cy="56899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9" idx="3"/>
          </p:cNvCxnSpPr>
          <p:nvPr/>
        </p:nvCxnSpPr>
        <p:spPr>
          <a:xfrm>
            <a:off x="1770186" y="4388651"/>
            <a:ext cx="119575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8" idx="0"/>
            <a:endCxn id="11" idx="2"/>
          </p:cNvCxnSpPr>
          <p:nvPr/>
        </p:nvCxnSpPr>
        <p:spPr>
          <a:xfrm flipV="1">
            <a:off x="3692768" y="3206847"/>
            <a:ext cx="0" cy="66317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0"/>
            <a:endCxn id="12" idx="2"/>
          </p:cNvCxnSpPr>
          <p:nvPr/>
        </p:nvCxnSpPr>
        <p:spPr>
          <a:xfrm flipH="1" flipV="1">
            <a:off x="3692767" y="1239361"/>
            <a:ext cx="1" cy="67067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7" name="Flowchart: Decision 36"/>
          <p:cNvSpPr/>
          <p:nvPr/>
        </p:nvSpPr>
        <p:spPr>
          <a:xfrm>
            <a:off x="5486398" y="139020"/>
            <a:ext cx="1793631" cy="1296807"/>
          </a:xfrm>
          <a:prstGeom prst="flowChartDecis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More video</a:t>
            </a:r>
          </a:p>
          <a:p>
            <a:pPr algn="ctr"/>
            <a:r>
              <a:rPr lang="en-US" dirty="0" smtClean="0">
                <a:ln w="0"/>
                <a:solidFill>
                  <a:schemeClr val="tx1"/>
                </a:solidFill>
                <a:effectLst>
                  <a:outerShdw blurRad="38100" dist="19050" dir="2700000" algn="tl" rotWithShape="0">
                    <a:schemeClr val="dk1">
                      <a:alpha val="40000"/>
                    </a:schemeClr>
                  </a:outerShdw>
                </a:effectLst>
              </a:rPr>
              <a:t>Footage ?</a:t>
            </a:r>
            <a:endParaRPr lang="en-US" dirty="0">
              <a:ln w="0"/>
              <a:solidFill>
                <a:schemeClr val="tx1"/>
              </a:solidFill>
              <a:effectLst>
                <a:outerShdw blurRad="38100" dist="19050" dir="2700000" algn="tl" rotWithShape="0">
                  <a:schemeClr val="dk1">
                    <a:alpha val="40000"/>
                  </a:schemeClr>
                </a:outerShdw>
              </a:effectLst>
            </a:endParaRPr>
          </a:p>
        </p:txBody>
      </p:sp>
      <p:cxnSp>
        <p:nvCxnSpPr>
          <p:cNvPr id="39" name="Straight Arrow Connector 38"/>
          <p:cNvCxnSpPr>
            <a:stCxn id="12" idx="3"/>
            <a:endCxn id="37" idx="1"/>
          </p:cNvCxnSpPr>
          <p:nvPr/>
        </p:nvCxnSpPr>
        <p:spPr>
          <a:xfrm flipV="1">
            <a:off x="4390290" y="787424"/>
            <a:ext cx="1096108" cy="64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7" idx="2"/>
            <a:endCxn id="5" idx="0"/>
          </p:cNvCxnSpPr>
          <p:nvPr/>
        </p:nvCxnSpPr>
        <p:spPr>
          <a:xfrm flipH="1">
            <a:off x="6383213" y="1435827"/>
            <a:ext cx="1" cy="57388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7" idx="0"/>
            <a:endCxn id="13" idx="2"/>
          </p:cNvCxnSpPr>
          <p:nvPr/>
        </p:nvCxnSpPr>
        <p:spPr>
          <a:xfrm rot="16200000" flipH="1" flipV="1">
            <a:off x="2733536" y="-1814930"/>
            <a:ext cx="1695728" cy="5603628"/>
          </a:xfrm>
          <a:prstGeom prst="bentConnector4">
            <a:avLst>
              <a:gd name="adj1" fmla="val -3415"/>
              <a:gd name="adj2" fmla="val 11104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1" idx="1"/>
            <a:endCxn id="13" idx="6"/>
          </p:cNvCxnSpPr>
          <p:nvPr/>
        </p:nvCxnSpPr>
        <p:spPr>
          <a:xfrm rot="10800000">
            <a:off x="1365740" y="1834748"/>
            <a:ext cx="1430212" cy="723696"/>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383212" y="1564617"/>
            <a:ext cx="453970" cy="307777"/>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64" name="TextBox 63"/>
          <p:cNvSpPr txBox="1"/>
          <p:nvPr/>
        </p:nvSpPr>
        <p:spPr>
          <a:xfrm>
            <a:off x="5486398" y="63728"/>
            <a:ext cx="545342" cy="307777"/>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65" name="TextBox 64"/>
          <p:cNvSpPr txBox="1"/>
          <p:nvPr/>
        </p:nvSpPr>
        <p:spPr>
          <a:xfrm>
            <a:off x="2069313" y="2005062"/>
            <a:ext cx="545342" cy="307777"/>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Tree>
    <p:extLst>
      <p:ext uri="{BB962C8B-B14F-4D97-AF65-F5344CB8AC3E}">
        <p14:creationId xmlns:p14="http://schemas.microsoft.com/office/powerpoint/2010/main" val="4075751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82" name="Google Shape;382;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Implementation</a:t>
            </a:r>
            <a:endParaRPr dirty="0">
              <a:latin typeface="MuseoModerno ExtraBold"/>
              <a:ea typeface="MuseoModerno ExtraBold"/>
              <a:cs typeface="MuseoModerno ExtraBold"/>
              <a:sym typeface="MuseoModerno ExtraBold"/>
            </a:endParaRPr>
          </a:p>
        </p:txBody>
      </p:sp>
      <p:sp>
        <p:nvSpPr>
          <p:cNvPr id="2" name="TextBox 1"/>
          <p:cNvSpPr txBox="1"/>
          <p:nvPr/>
        </p:nvSpPr>
        <p:spPr>
          <a:xfrm>
            <a:off x="800100" y="1304544"/>
            <a:ext cx="7376160" cy="3323987"/>
          </a:xfrm>
          <a:prstGeom prst="rect">
            <a:avLst/>
          </a:prstGeom>
          <a:noFill/>
        </p:spPr>
        <p:txBody>
          <a:bodyPr wrap="square" rtlCol="0">
            <a:spAutoFit/>
          </a:bodyPr>
          <a:lstStyle/>
          <a:p>
            <a:pPr marL="0" indent="0" algn="just">
              <a:buNone/>
            </a:pPr>
            <a:r>
              <a:rPr lang="en-GB" b="1" dirty="0">
                <a:solidFill>
                  <a:schemeClr val="bg1"/>
                </a:solidFill>
                <a:latin typeface="MuseoModerno" panose="020B0604020202020204" charset="0"/>
                <a:cs typeface="Calibri" panose="020F0502020204030204" pitchFamily="34" charset="0"/>
              </a:rPr>
              <a:t>Computer Vision:</a:t>
            </a:r>
          </a:p>
          <a:p>
            <a:pPr marL="0" indent="0">
              <a:buNone/>
            </a:pPr>
            <a:endParaRPr lang="en-US" dirty="0" smtClean="0">
              <a:solidFill>
                <a:schemeClr val="bg1"/>
              </a:solidFill>
              <a:latin typeface="Maven Pro" panose="020B0604020202020204" charset="0"/>
            </a:endParaRPr>
          </a:p>
          <a:p>
            <a:pPr marL="0" indent="0">
              <a:buNone/>
            </a:pPr>
            <a:r>
              <a:rPr lang="en-US" dirty="0" err="1" smtClean="0">
                <a:solidFill>
                  <a:schemeClr val="bg1"/>
                </a:solidFill>
                <a:latin typeface="Maven Pro" panose="020B0604020202020204" charset="0"/>
              </a:rPr>
              <a:t>OpenCV</a:t>
            </a:r>
            <a:r>
              <a:rPr lang="en-US" dirty="0" smtClean="0">
                <a:solidFill>
                  <a:schemeClr val="bg1"/>
                </a:solidFill>
                <a:latin typeface="Maven Pro" panose="020B0604020202020204" charset="0"/>
              </a:rPr>
              <a:t> </a:t>
            </a:r>
            <a:r>
              <a:rPr lang="en-US" dirty="0">
                <a:solidFill>
                  <a:schemeClr val="bg1"/>
                </a:solidFill>
                <a:latin typeface="Maven Pro" panose="020B0604020202020204" charset="0"/>
              </a:rPr>
              <a:t>is an open source computer vision and machine learning software library which is used in this project for image processing purpose. </a:t>
            </a:r>
            <a:r>
              <a:rPr lang="en-US" dirty="0" err="1">
                <a:solidFill>
                  <a:schemeClr val="bg1"/>
                </a:solidFill>
                <a:latin typeface="MuseoModerno" panose="020B0604020202020204" charset="0"/>
              </a:rPr>
              <a:t>Tensorflow</a:t>
            </a:r>
            <a:r>
              <a:rPr lang="en-US" dirty="0">
                <a:solidFill>
                  <a:schemeClr val="bg1"/>
                </a:solidFill>
                <a:latin typeface="Maven Pro" panose="020B0604020202020204" charset="0"/>
              </a:rPr>
              <a:t> is used for implementing the vehicle classifier with </a:t>
            </a:r>
            <a:r>
              <a:rPr lang="en-US" i="1" dirty="0">
                <a:solidFill>
                  <a:schemeClr val="bg1"/>
                </a:solidFill>
                <a:latin typeface="Maven Pro" panose="020B0604020202020204" charset="0"/>
              </a:rPr>
              <a:t>darknet-53</a:t>
            </a:r>
            <a:r>
              <a:rPr lang="en-US" dirty="0">
                <a:solidFill>
                  <a:schemeClr val="bg1"/>
                </a:solidFill>
                <a:latin typeface="Maven Pro" panose="020B0604020202020204" charset="0"/>
              </a:rPr>
              <a:t>. </a:t>
            </a:r>
          </a:p>
          <a:p>
            <a:pPr marL="0" indent="0" algn="just">
              <a:buNone/>
            </a:pPr>
            <a:endParaRPr lang="en-GB" b="1" dirty="0" smtClean="0">
              <a:solidFill>
                <a:schemeClr val="bg1"/>
              </a:solidFill>
              <a:latin typeface="Maven Pro" panose="020B0604020202020204" charset="0"/>
              <a:cs typeface="Calibri" panose="020F0502020204030204" pitchFamily="34" charset="0"/>
            </a:endParaRPr>
          </a:p>
          <a:p>
            <a:pPr marL="0" indent="0" algn="just">
              <a:buNone/>
            </a:pPr>
            <a:r>
              <a:rPr lang="en-GB" b="1" dirty="0" smtClean="0">
                <a:solidFill>
                  <a:schemeClr val="bg1"/>
                </a:solidFill>
                <a:latin typeface="MuseoModerno" panose="020B0604020202020204" charset="0"/>
                <a:cs typeface="Calibri" panose="020F0502020204030204" pitchFamily="34" charset="0"/>
              </a:rPr>
              <a:t>Graphical </a:t>
            </a:r>
            <a:r>
              <a:rPr lang="en-GB" b="1" dirty="0">
                <a:solidFill>
                  <a:schemeClr val="bg1"/>
                </a:solidFill>
                <a:latin typeface="MuseoModerno" panose="020B0604020202020204" charset="0"/>
                <a:cs typeface="Calibri" panose="020F0502020204030204" pitchFamily="34" charset="0"/>
              </a:rPr>
              <a:t>User Interface:</a:t>
            </a:r>
          </a:p>
          <a:p>
            <a:pPr marL="0" indent="0" algn="just">
              <a:buNone/>
            </a:pPr>
            <a:endParaRPr lang="en-GB" b="1" dirty="0">
              <a:solidFill>
                <a:schemeClr val="bg1"/>
              </a:solidFill>
              <a:latin typeface="Maven Pro" panose="020B0604020202020204" charset="0"/>
              <a:cs typeface="Calibri" panose="020F0502020204030204" pitchFamily="34" charset="0"/>
            </a:endParaRPr>
          </a:p>
          <a:p>
            <a:pPr marL="0" indent="0">
              <a:buNone/>
            </a:pPr>
            <a:r>
              <a:rPr lang="en-GB" dirty="0" err="1" smtClean="0">
                <a:solidFill>
                  <a:schemeClr val="bg1"/>
                </a:solidFill>
                <a:latin typeface="Maven Pro" panose="020B0604020202020204" charset="0"/>
                <a:cs typeface="Calibri" panose="020F0502020204030204" pitchFamily="34" charset="0"/>
              </a:rPr>
              <a:t>Tkinter</a:t>
            </a:r>
            <a:r>
              <a:rPr lang="en-GB" dirty="0" smtClean="0">
                <a:solidFill>
                  <a:schemeClr val="bg1"/>
                </a:solidFill>
                <a:latin typeface="Maven Pro" panose="020B0604020202020204" charset="0"/>
                <a:cs typeface="Calibri" panose="020F0502020204030204" pitchFamily="34" charset="0"/>
              </a:rPr>
              <a:t> </a:t>
            </a:r>
            <a:r>
              <a:rPr lang="en-GB" dirty="0">
                <a:solidFill>
                  <a:schemeClr val="bg1"/>
                </a:solidFill>
                <a:latin typeface="Maven Pro" panose="020B0604020202020204" charset="0"/>
                <a:cs typeface="Calibri" panose="020F0502020204030204" pitchFamily="34" charset="0"/>
              </a:rPr>
              <a:t>library has been used to build the GUI. </a:t>
            </a:r>
            <a:r>
              <a:rPr lang="en-US" dirty="0">
                <a:solidFill>
                  <a:schemeClr val="bg1"/>
                </a:solidFill>
                <a:latin typeface="Maven Pro" panose="020B0604020202020204" charset="0"/>
              </a:rPr>
              <a:t>The graphical user interface has all the </a:t>
            </a:r>
            <a:r>
              <a:rPr lang="en-US" dirty="0" smtClean="0">
                <a:solidFill>
                  <a:schemeClr val="bg1"/>
                </a:solidFill>
                <a:latin typeface="Maven Pro" panose="020B0604020202020204" charset="0"/>
              </a:rPr>
              <a:t>   options </a:t>
            </a:r>
            <a:r>
              <a:rPr lang="en-US" dirty="0">
                <a:solidFill>
                  <a:schemeClr val="bg1"/>
                </a:solidFill>
                <a:latin typeface="Maven Pro" panose="020B0604020202020204" charset="0"/>
              </a:rPr>
              <a:t>needed for the software.</a:t>
            </a:r>
            <a:endParaRPr lang="en-GB" dirty="0">
              <a:solidFill>
                <a:schemeClr val="bg1"/>
              </a:solidFill>
              <a:latin typeface="Maven Pro" panose="020B0604020202020204" charset="0"/>
              <a:cs typeface="Calibri" panose="020F0502020204030204" pitchFamily="34" charset="0"/>
            </a:endParaRPr>
          </a:p>
          <a:p>
            <a:pPr marL="0" indent="0">
              <a:buNone/>
            </a:pPr>
            <a:r>
              <a:rPr lang="en-US" dirty="0">
                <a:solidFill>
                  <a:schemeClr val="bg1"/>
                </a:solidFill>
                <a:latin typeface="Maven Pro" panose="020B0604020202020204" charset="0"/>
              </a:rPr>
              <a:t/>
            </a:r>
            <a:br>
              <a:rPr lang="en-US" dirty="0">
                <a:solidFill>
                  <a:schemeClr val="bg1"/>
                </a:solidFill>
                <a:latin typeface="Maven Pro" panose="020B0604020202020204" charset="0"/>
              </a:rPr>
            </a:br>
            <a:endParaRPr lang="en-US" dirty="0">
              <a:solidFill>
                <a:schemeClr val="bg1"/>
              </a:solidFill>
              <a:latin typeface="Maven Pro" panose="020B0604020202020204" charset="0"/>
            </a:endParaRPr>
          </a:p>
          <a:p>
            <a:pPr marL="0" indent="0" algn="just">
              <a:buNone/>
            </a:pPr>
            <a:endParaRPr lang="en-GB" dirty="0">
              <a:solidFill>
                <a:schemeClr val="bg1"/>
              </a:solidFill>
              <a:latin typeface="Maven Pro" panose="020B0604020202020204" charset="0"/>
              <a:cs typeface="Calibri" panose="020F0502020204030204" pitchFamily="34" charset="0"/>
            </a:endParaRPr>
          </a:p>
          <a:p>
            <a:pPr marL="0" indent="0" algn="just">
              <a:buNone/>
            </a:pPr>
            <a:endParaRPr lang="en-GB" dirty="0">
              <a:solidFill>
                <a:schemeClr val="bg1"/>
              </a:solidFill>
              <a:latin typeface="Maven Pro" panose="020B0604020202020204" charset="0"/>
              <a:cs typeface="Calibri" panose="020F0502020204030204" pitchFamily="34" charset="0"/>
            </a:endParaRPr>
          </a:p>
          <a:p>
            <a:endParaRPr lang="en-US" dirty="0">
              <a:solidFill>
                <a:schemeClr val="bg1"/>
              </a:solidFill>
              <a:latin typeface="Maven Pro"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1"/>
          <p:cNvPicPr preferRelativeResize="0"/>
          <p:nvPr/>
        </p:nvPicPr>
        <p:blipFill>
          <a:blip r:embed="rId3">
            <a:alphaModFix/>
          </a:blip>
          <a:stretch>
            <a:fillRect/>
          </a:stretch>
        </p:blipFill>
        <p:spPr>
          <a:xfrm rot="-1224464">
            <a:off x="925927" y="1538048"/>
            <a:ext cx="1064421" cy="1124103"/>
          </a:xfrm>
          <a:prstGeom prst="rect">
            <a:avLst/>
          </a:prstGeom>
          <a:noFill/>
          <a:ln>
            <a:noFill/>
          </a:ln>
        </p:spPr>
      </p:pic>
      <p:pic>
        <p:nvPicPr>
          <p:cNvPr id="278" name="Google Shape;278;p41"/>
          <p:cNvPicPr preferRelativeResize="0"/>
          <p:nvPr/>
        </p:nvPicPr>
        <p:blipFill>
          <a:blip r:embed="rId3">
            <a:alphaModFix/>
          </a:blip>
          <a:stretch>
            <a:fillRect/>
          </a:stretch>
        </p:blipFill>
        <p:spPr>
          <a:xfrm>
            <a:off x="4631698" y="3178267"/>
            <a:ext cx="1064421" cy="1124103"/>
          </a:xfrm>
          <a:prstGeom prst="rect">
            <a:avLst/>
          </a:prstGeom>
          <a:noFill/>
          <a:ln>
            <a:noFill/>
          </a:ln>
        </p:spPr>
      </p:pic>
      <p:pic>
        <p:nvPicPr>
          <p:cNvPr id="279" name="Google Shape;279;p41"/>
          <p:cNvPicPr preferRelativeResize="0"/>
          <p:nvPr/>
        </p:nvPicPr>
        <p:blipFill>
          <a:blip r:embed="rId4">
            <a:alphaModFix/>
          </a:blip>
          <a:stretch>
            <a:fillRect/>
          </a:stretch>
        </p:blipFill>
        <p:spPr>
          <a:xfrm>
            <a:off x="4759742" y="1651746"/>
            <a:ext cx="892485" cy="892500"/>
          </a:xfrm>
          <a:prstGeom prst="rect">
            <a:avLst/>
          </a:prstGeom>
          <a:noFill/>
          <a:ln>
            <a:noFill/>
          </a:ln>
        </p:spPr>
      </p:pic>
      <p:pic>
        <p:nvPicPr>
          <p:cNvPr id="280" name="Google Shape;280;p41"/>
          <p:cNvPicPr preferRelativeResize="0"/>
          <p:nvPr/>
        </p:nvPicPr>
        <p:blipFill>
          <a:blip r:embed="rId4">
            <a:alphaModFix/>
          </a:blip>
          <a:stretch>
            <a:fillRect/>
          </a:stretch>
        </p:blipFill>
        <p:spPr>
          <a:xfrm>
            <a:off x="966565" y="3321900"/>
            <a:ext cx="892485" cy="892500"/>
          </a:xfrm>
          <a:prstGeom prst="rect">
            <a:avLst/>
          </a:prstGeom>
          <a:noFill/>
          <a:ln>
            <a:noFill/>
          </a:ln>
        </p:spPr>
      </p:pic>
      <p:sp>
        <p:nvSpPr>
          <p:cNvPr id="281" name="Google Shape;281;p4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smtClean="0">
                <a:ea typeface="MuseoModerno ExtraBold"/>
                <a:cs typeface="B Nazanin" panose="00000400000000000000" pitchFamily="2" charset="-78"/>
              </a:rPr>
              <a:t>فهرست مطالب</a:t>
            </a:r>
            <a:endParaRPr dirty="0">
              <a:latin typeface="MuseoModerno ExtraBold"/>
              <a:ea typeface="MuseoModerno ExtraBold"/>
              <a:cs typeface="B Nazanin" panose="00000400000000000000" pitchFamily="2" charset="-78"/>
              <a:sym typeface="MuseoModerno ExtraBold"/>
            </a:endParaRPr>
          </a:p>
        </p:txBody>
      </p:sp>
      <p:sp>
        <p:nvSpPr>
          <p:cNvPr id="282" name="Google Shape;282;p41"/>
          <p:cNvSpPr txBox="1">
            <a:spLocks noGrp="1"/>
          </p:cNvSpPr>
          <p:nvPr>
            <p:ph type="title" idx="2"/>
          </p:nvPr>
        </p:nvSpPr>
        <p:spPr>
          <a:xfrm>
            <a:off x="853509" y="1653856"/>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smtClean="0"/>
              <a:t> </a:t>
            </a:r>
            <a:r>
              <a:rPr lang="en-US" dirty="0" smtClean="0"/>
              <a:t>2</a:t>
            </a:r>
            <a:endParaRPr dirty="0"/>
          </a:p>
        </p:txBody>
      </p:sp>
      <p:sp>
        <p:nvSpPr>
          <p:cNvPr id="283" name="Google Shape;283;p41"/>
          <p:cNvSpPr txBox="1">
            <a:spLocks noGrp="1"/>
          </p:cNvSpPr>
          <p:nvPr>
            <p:ph type="title" idx="3"/>
          </p:nvPr>
        </p:nvSpPr>
        <p:spPr>
          <a:xfrm>
            <a:off x="2119075" y="1537200"/>
            <a:ext cx="2355600" cy="5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smtClean="0">
                <a:cs typeface="B Nazanin" panose="00000400000000000000" pitchFamily="2" charset="-78"/>
              </a:rPr>
              <a:t>Object Detection</a:t>
            </a:r>
            <a:endParaRPr sz="2000" b="1" dirty="0">
              <a:cs typeface="B Nazanin" panose="00000400000000000000" pitchFamily="2" charset="-78"/>
            </a:endParaRPr>
          </a:p>
        </p:txBody>
      </p:sp>
      <p:sp>
        <p:nvSpPr>
          <p:cNvPr id="284" name="Google Shape;284;p41"/>
          <p:cNvSpPr txBox="1">
            <a:spLocks noGrp="1"/>
          </p:cNvSpPr>
          <p:nvPr>
            <p:ph type="subTitle" idx="1"/>
          </p:nvPr>
        </p:nvSpPr>
        <p:spPr>
          <a:xfrm>
            <a:off x="2119075" y="2018050"/>
            <a:ext cx="2216400" cy="6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a-IR" sz="1100" dirty="0" smtClean="0">
                <a:cs typeface="B Nazanin" panose="00000400000000000000" pitchFamily="2" charset="-78"/>
              </a:rPr>
              <a:t>چگونگی پیدا کردن هر مورد در تصویر و فیلم ها</a:t>
            </a:r>
            <a:endParaRPr sz="1100" dirty="0">
              <a:cs typeface="B Nazanin" panose="00000400000000000000" pitchFamily="2" charset="-78"/>
            </a:endParaRPr>
          </a:p>
        </p:txBody>
      </p:sp>
      <p:sp>
        <p:nvSpPr>
          <p:cNvPr id="285" name="Google Shape;285;p41"/>
          <p:cNvSpPr txBox="1">
            <a:spLocks noGrp="1"/>
          </p:cNvSpPr>
          <p:nvPr>
            <p:ph type="title" idx="4"/>
          </p:nvPr>
        </p:nvSpPr>
        <p:spPr>
          <a:xfrm>
            <a:off x="5858750" y="1537200"/>
            <a:ext cx="2355600" cy="737636"/>
          </a:xfrm>
          <a:prstGeom prst="rect">
            <a:avLst/>
          </a:prstGeom>
        </p:spPr>
        <p:txBody>
          <a:bodyPr spcFirstLastPara="1" wrap="square" lIns="91425" tIns="91425" rIns="91425" bIns="91425" anchor="t" anchorCtr="0">
            <a:noAutofit/>
          </a:bodyPr>
          <a:lstStyle/>
          <a:p>
            <a:pPr lvl="0" algn="ctr"/>
            <a:r>
              <a:rPr lang="fa-IR" sz="2000" b="1" dirty="0">
                <a:cs typeface="B Nazanin" panose="00000400000000000000" pitchFamily="2" charset="-78"/>
              </a:rPr>
              <a:t>تخلف از سیگنال‌های </a:t>
            </a:r>
            <a:r>
              <a:rPr lang="fa-IR" sz="2000" b="1" dirty="0" smtClean="0">
                <a:cs typeface="B Nazanin" panose="00000400000000000000" pitchFamily="2" charset="-78"/>
              </a:rPr>
              <a:t>ترافیکی و نحوه کار سیستم</a:t>
            </a:r>
            <a:endParaRPr sz="2000" b="1" dirty="0">
              <a:cs typeface="B Nazanin" panose="00000400000000000000" pitchFamily="2" charset="-78"/>
            </a:endParaRPr>
          </a:p>
        </p:txBody>
      </p:sp>
      <p:sp>
        <p:nvSpPr>
          <p:cNvPr id="286" name="Google Shape;286;p41"/>
          <p:cNvSpPr txBox="1">
            <a:spLocks noGrp="1"/>
          </p:cNvSpPr>
          <p:nvPr>
            <p:ph type="subTitle" idx="5"/>
          </p:nvPr>
        </p:nvSpPr>
        <p:spPr>
          <a:xfrm>
            <a:off x="5858725" y="2274836"/>
            <a:ext cx="2216400" cy="537619"/>
          </a:xfrm>
          <a:prstGeom prst="rect">
            <a:avLst/>
          </a:prstGeom>
        </p:spPr>
        <p:txBody>
          <a:bodyPr spcFirstLastPara="1" wrap="square" lIns="91425" tIns="91425" rIns="91425" bIns="91425" anchor="t" anchorCtr="0">
            <a:noAutofit/>
          </a:bodyPr>
          <a:lstStyle/>
          <a:p>
            <a:pPr marL="0" lvl="0" indent="0" algn="ctr"/>
            <a:r>
              <a:rPr lang="fa-IR" sz="1100" dirty="0">
                <a:cs typeface="B Nazanin" panose="00000400000000000000" pitchFamily="2" charset="-78"/>
              </a:rPr>
              <a:t>تخلف از سیگنال‌های </a:t>
            </a:r>
            <a:r>
              <a:rPr lang="fa-IR" sz="1100" dirty="0" smtClean="0">
                <a:cs typeface="B Nazanin" panose="00000400000000000000" pitchFamily="2" charset="-78"/>
              </a:rPr>
              <a:t>ترافیکی چیست و چگونگی و اساس کار سیستم چیست</a:t>
            </a:r>
            <a:endParaRPr sz="1100" dirty="0">
              <a:cs typeface="B Nazanin" panose="00000400000000000000" pitchFamily="2" charset="-78"/>
            </a:endParaRPr>
          </a:p>
        </p:txBody>
      </p:sp>
      <p:sp>
        <p:nvSpPr>
          <p:cNvPr id="287" name="Google Shape;287;p41"/>
          <p:cNvSpPr txBox="1">
            <a:spLocks noGrp="1"/>
          </p:cNvSpPr>
          <p:nvPr>
            <p:ph type="title" idx="6"/>
          </p:nvPr>
        </p:nvSpPr>
        <p:spPr>
          <a:xfrm>
            <a:off x="2119050" y="3061625"/>
            <a:ext cx="2091443" cy="5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2000" b="1" dirty="0" smtClean="0">
                <a:cs typeface="B Nazanin" panose="00000400000000000000" pitchFamily="2" charset="-78"/>
              </a:rPr>
              <a:t>نتایج</a:t>
            </a:r>
            <a:endParaRPr sz="2000" b="1" dirty="0">
              <a:cs typeface="B Nazanin" panose="00000400000000000000" pitchFamily="2" charset="-78"/>
            </a:endParaRPr>
          </a:p>
        </p:txBody>
      </p:sp>
      <p:sp>
        <p:nvSpPr>
          <p:cNvPr id="288" name="Google Shape;288;p41"/>
          <p:cNvSpPr txBox="1">
            <a:spLocks noGrp="1"/>
          </p:cNvSpPr>
          <p:nvPr>
            <p:ph type="subTitle" idx="7"/>
          </p:nvPr>
        </p:nvSpPr>
        <p:spPr>
          <a:xfrm>
            <a:off x="2119075" y="3542400"/>
            <a:ext cx="22164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1100" dirty="0" smtClean="0">
                <a:cs typeface="B Nazanin" panose="00000400000000000000" pitchFamily="2" charset="-78"/>
              </a:rPr>
              <a:t>عکس و فیلم های بدست آمده از اجرای برنامه و نتایج و تخلفات ثبت شده</a:t>
            </a:r>
            <a:endParaRPr sz="1100" dirty="0">
              <a:cs typeface="B Nazanin" panose="00000400000000000000" pitchFamily="2" charset="-78"/>
            </a:endParaRPr>
          </a:p>
        </p:txBody>
      </p:sp>
      <p:sp>
        <p:nvSpPr>
          <p:cNvPr id="289" name="Google Shape;289;p41"/>
          <p:cNvSpPr txBox="1">
            <a:spLocks noGrp="1"/>
          </p:cNvSpPr>
          <p:nvPr>
            <p:ph type="title" idx="8"/>
          </p:nvPr>
        </p:nvSpPr>
        <p:spPr>
          <a:xfrm>
            <a:off x="5858725" y="3061625"/>
            <a:ext cx="2355600" cy="51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2000" b="1" dirty="0" smtClean="0">
                <a:cs typeface="B Nazanin" panose="00000400000000000000" pitchFamily="2" charset="-78"/>
              </a:rPr>
              <a:t>نحوه کار سیستم و نرم افزار</a:t>
            </a:r>
            <a:endParaRPr sz="2000" b="1" dirty="0">
              <a:cs typeface="B Nazanin" panose="00000400000000000000" pitchFamily="2" charset="-78"/>
            </a:endParaRPr>
          </a:p>
        </p:txBody>
      </p:sp>
      <p:sp>
        <p:nvSpPr>
          <p:cNvPr id="290" name="Google Shape;290;p41"/>
          <p:cNvSpPr txBox="1">
            <a:spLocks noGrp="1"/>
          </p:cNvSpPr>
          <p:nvPr>
            <p:ph type="subTitle" idx="9"/>
          </p:nvPr>
        </p:nvSpPr>
        <p:spPr>
          <a:xfrm>
            <a:off x="5939133" y="3578225"/>
            <a:ext cx="2216400" cy="67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sz="1100" dirty="0" smtClean="0">
                <a:cs typeface="B Nazanin" panose="00000400000000000000" pitchFamily="2" charset="-78"/>
              </a:rPr>
              <a:t>چگونگی کار کردن سیستم و توضیحات آن</a:t>
            </a:r>
            <a:endParaRPr sz="1100" dirty="0">
              <a:cs typeface="B Nazanin" panose="00000400000000000000" pitchFamily="2" charset="-78"/>
            </a:endParaRPr>
          </a:p>
        </p:txBody>
      </p:sp>
      <p:sp>
        <p:nvSpPr>
          <p:cNvPr id="291" name="Google Shape;291;p41"/>
          <p:cNvSpPr txBox="1">
            <a:spLocks noGrp="1"/>
          </p:cNvSpPr>
          <p:nvPr>
            <p:ph type="title" idx="13"/>
          </p:nvPr>
        </p:nvSpPr>
        <p:spPr>
          <a:xfrm>
            <a:off x="4595450" y="1653856"/>
            <a:ext cx="11892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1 </a:t>
            </a:r>
            <a:endParaRPr dirty="0"/>
          </a:p>
        </p:txBody>
      </p:sp>
      <p:sp>
        <p:nvSpPr>
          <p:cNvPr id="292" name="Google Shape;292;p41"/>
          <p:cNvSpPr txBox="1">
            <a:spLocks noGrp="1"/>
          </p:cNvSpPr>
          <p:nvPr>
            <p:ph type="title" idx="14"/>
          </p:nvPr>
        </p:nvSpPr>
        <p:spPr>
          <a:xfrm>
            <a:off x="853450" y="3366977"/>
            <a:ext cx="1189200" cy="70380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smtClean="0"/>
              <a:t>4</a:t>
            </a:r>
            <a:endParaRPr dirty="0"/>
          </a:p>
        </p:txBody>
      </p:sp>
      <p:sp>
        <p:nvSpPr>
          <p:cNvPr id="293" name="Google Shape;293;p41"/>
          <p:cNvSpPr txBox="1">
            <a:spLocks noGrp="1"/>
          </p:cNvSpPr>
          <p:nvPr>
            <p:ph type="title" idx="15"/>
          </p:nvPr>
        </p:nvSpPr>
        <p:spPr>
          <a:xfrm>
            <a:off x="4595450" y="3294067"/>
            <a:ext cx="1056777" cy="7767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a-IR" dirty="0" smtClean="0"/>
              <a:t> </a:t>
            </a:r>
            <a:r>
              <a:rPr lang="en-US" dirty="0" smtClean="0"/>
              <a:t>3</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90050" y="4023922"/>
            <a:ext cx="4563900" cy="531900"/>
          </a:xfrm>
        </p:spPr>
        <p:txBody>
          <a:bodyPr/>
          <a:lstStyle/>
          <a:p>
            <a:r>
              <a:rPr lang="en-US" dirty="0" smtClean="0"/>
              <a:t>Home Page</a:t>
            </a:r>
            <a:endParaRPr lang="en-US" dirty="0"/>
          </a:p>
        </p:txBody>
      </p:sp>
      <p:pic>
        <p:nvPicPr>
          <p:cNvPr id="5" name="Content Placeholder 2">
            <a:extLst>
              <a:ext uri="{FF2B5EF4-FFF2-40B4-BE49-F238E27FC236}">
                <a16:creationId xmlns:a16="http://schemas.microsoft.com/office/drawing/2014/main" id="{7E3560B3-F87E-4DBB-9746-84EC1A5DC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464" y="791409"/>
            <a:ext cx="3873072" cy="3013057"/>
          </a:xfrm>
          <a:prstGeom prst="rect">
            <a:avLst/>
          </a:prstGeom>
          <a:noFill/>
          <a:ln>
            <a:solidFill>
              <a:schemeClr val="bg2"/>
            </a:solidFill>
          </a:ln>
        </p:spPr>
      </p:pic>
    </p:spTree>
    <p:extLst>
      <p:ext uri="{BB962C8B-B14F-4D97-AF65-F5344CB8AC3E}">
        <p14:creationId xmlns:p14="http://schemas.microsoft.com/office/powerpoint/2010/main" val="3746718916"/>
      </p:ext>
    </p:extLst>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632158" y="1735305"/>
            <a:ext cx="3391201" cy="14278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smtClean="0"/>
              <a:t>Opening a Video footage from our storage</a:t>
            </a:r>
            <a:endParaRPr dirty="0">
              <a:latin typeface="MuseoModerno ExtraBold"/>
              <a:ea typeface="MuseoModerno ExtraBold"/>
              <a:cs typeface="MuseoModerno ExtraBold"/>
              <a:sym typeface="MuseoModerno ExtraBold"/>
            </a:endParaRPr>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Content Placeholder 7">
            <a:extLst>
              <a:ext uri="{FF2B5EF4-FFF2-40B4-BE49-F238E27FC236}">
                <a16:creationId xmlns:a16="http://schemas.microsoft.com/office/drawing/2014/main" id="{A88088EF-5FC9-44CD-B5A8-EE0469A1A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979" y="1314129"/>
            <a:ext cx="3241047" cy="20252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12" name="Content Placeholder 5">
            <a:extLst>
              <a:ext uri="{FF2B5EF4-FFF2-40B4-BE49-F238E27FC236}">
                <a16:creationId xmlns:a16="http://schemas.microsoft.com/office/drawing/2014/main" id="{D884A1EB-6392-44ED-8D18-9409DBDC4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842" y="794394"/>
            <a:ext cx="4130895" cy="2485254"/>
          </a:xfrm>
          <a:prstGeom prst="rect">
            <a:avLst/>
          </a:prstGeom>
          <a:ln>
            <a:solidFill>
              <a:schemeClr val="bg2"/>
            </a:solidFill>
          </a:ln>
        </p:spPr>
      </p:pic>
      <p:sp>
        <p:nvSpPr>
          <p:cNvPr id="2" name="Rectangle 1"/>
          <p:cNvSpPr/>
          <p:nvPr/>
        </p:nvSpPr>
        <p:spPr>
          <a:xfrm>
            <a:off x="4175994" y="3381030"/>
            <a:ext cx="4041414" cy="707886"/>
          </a:xfrm>
          <a:prstGeom prst="rect">
            <a:avLst/>
          </a:prstGeom>
        </p:spPr>
        <p:txBody>
          <a:bodyPr wrap="square">
            <a:spAutoFit/>
          </a:bodyPr>
          <a:lstStyle/>
          <a:p>
            <a:pPr marL="0" indent="0" algn="ctr">
              <a:buNone/>
            </a:pPr>
            <a:r>
              <a:rPr lang="en-US" sz="2000" dirty="0">
                <a:solidFill>
                  <a:schemeClr val="bg1"/>
                </a:solidFill>
                <a:latin typeface="MuseoModerno" panose="020B0604020202020204" charset="0"/>
              </a:rPr>
              <a:t>Preview Loaded for specific video footage</a:t>
            </a:r>
            <a:endParaRPr lang="en-GB" sz="2000" dirty="0">
              <a:solidFill>
                <a:schemeClr val="bg1"/>
              </a:solidFill>
              <a:latin typeface="MuseoModerno" panose="020B060402020202020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34" name="Google Shape;434;p54"/>
          <p:cNvSpPr/>
          <p:nvPr/>
        </p:nvSpPr>
        <p:spPr>
          <a:xfrm>
            <a:off x="5929993" y="2442294"/>
            <a:ext cx="258900" cy="25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4"/>
          <p:cNvSpPr/>
          <p:nvPr/>
        </p:nvSpPr>
        <p:spPr>
          <a:xfrm>
            <a:off x="7563597" y="3657793"/>
            <a:ext cx="258900" cy="25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Picture 25">
            <a:extLst>
              <a:ext uri="{FF2B5EF4-FFF2-40B4-BE49-F238E27FC236}">
                <a16:creationId xmlns:a16="http://schemas.microsoft.com/office/drawing/2014/main" id="{FB9C5B1C-FC9F-404C-B559-7880C9BC7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011" y="1617847"/>
            <a:ext cx="4114800" cy="2755495"/>
          </a:xfrm>
          <a:prstGeom prst="rect">
            <a:avLst/>
          </a:prstGeom>
          <a:ln>
            <a:solidFill>
              <a:schemeClr val="bg2"/>
            </a:solidFill>
          </a:ln>
        </p:spPr>
      </p:pic>
      <p:pic>
        <p:nvPicPr>
          <p:cNvPr id="27" name="Content Placeholder 7">
            <a:extLst>
              <a:ext uri="{FF2B5EF4-FFF2-40B4-BE49-F238E27FC236}">
                <a16:creationId xmlns:a16="http://schemas.microsoft.com/office/drawing/2014/main" id="{BB81D28C-3CC3-4A7F-93FB-12549ED53D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886" y="1617847"/>
            <a:ext cx="4114800" cy="2844454"/>
          </a:xfrm>
          <a:prstGeom prst="rect">
            <a:avLst/>
          </a:prstGeom>
          <a:ln>
            <a:solidFill>
              <a:schemeClr val="bg2"/>
            </a:solidFill>
          </a:ln>
        </p:spPr>
      </p:pic>
      <p:sp>
        <p:nvSpPr>
          <p:cNvPr id="3" name="Rectangle 2"/>
          <p:cNvSpPr/>
          <p:nvPr/>
        </p:nvSpPr>
        <p:spPr>
          <a:xfrm>
            <a:off x="2242411" y="477758"/>
            <a:ext cx="4572000" cy="584775"/>
          </a:xfrm>
          <a:prstGeom prst="rect">
            <a:avLst/>
          </a:prstGeom>
        </p:spPr>
        <p:txBody>
          <a:bodyPr>
            <a:spAutoFit/>
          </a:bodyPr>
          <a:lstStyle/>
          <a:p>
            <a:pPr marL="0" indent="0" algn="ctr">
              <a:buNone/>
            </a:pPr>
            <a:r>
              <a:rPr lang="en-US" sz="1600" b="1" dirty="0">
                <a:solidFill>
                  <a:schemeClr val="bg1"/>
                </a:solidFill>
                <a:latin typeface="MuseoModerno" panose="020B0604020202020204" charset="0"/>
              </a:rPr>
              <a:t>Region of Interest</a:t>
            </a:r>
          </a:p>
          <a:p>
            <a:pPr marL="0" indent="0" algn="ctr">
              <a:buNone/>
            </a:pPr>
            <a:r>
              <a:rPr lang="en-US" sz="1600" b="1" dirty="0">
                <a:solidFill>
                  <a:schemeClr val="bg1"/>
                </a:solidFill>
                <a:latin typeface="MuseoModerno" panose="020B0604020202020204" charset="0"/>
                <a:cs typeface="Calibri" panose="020F0502020204030204" pitchFamily="34" charset="0"/>
              </a:rPr>
              <a:t>(Drawing Signal Line)</a:t>
            </a:r>
            <a:endParaRPr lang="en-GB" sz="1600" b="1" dirty="0">
              <a:solidFill>
                <a:schemeClr val="bg1"/>
              </a:solidFill>
              <a:latin typeface="MuseoModerno" panose="020B060402020202020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13" name="Content Placeholder 7">
            <a:extLst>
              <a:ext uri="{FF2B5EF4-FFF2-40B4-BE49-F238E27FC236}">
                <a16:creationId xmlns:a16="http://schemas.microsoft.com/office/drawing/2014/main" id="{E2DE5B9B-2C2E-45D2-825E-292D0582C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323" y="1114528"/>
            <a:ext cx="5155506" cy="3164864"/>
          </a:xfrm>
          <a:prstGeom prst="rect">
            <a:avLst/>
          </a:prstGeom>
          <a:ln>
            <a:solidFill>
              <a:schemeClr val="bg2"/>
            </a:solidFill>
          </a:ln>
        </p:spPr>
      </p:pic>
      <p:sp>
        <p:nvSpPr>
          <p:cNvPr id="3" name="Rectangle 2"/>
          <p:cNvSpPr/>
          <p:nvPr/>
        </p:nvSpPr>
        <p:spPr>
          <a:xfrm>
            <a:off x="2233076" y="286268"/>
            <a:ext cx="4572000" cy="646331"/>
          </a:xfrm>
          <a:prstGeom prst="rect">
            <a:avLst/>
          </a:prstGeom>
        </p:spPr>
        <p:txBody>
          <a:bodyPr>
            <a:spAutoFit/>
          </a:bodyPr>
          <a:lstStyle/>
          <a:p>
            <a:pPr marL="0" indent="0" algn="ctr">
              <a:buNone/>
            </a:pPr>
            <a:r>
              <a:rPr lang="en-US" sz="1800" b="1" dirty="0">
                <a:solidFill>
                  <a:schemeClr val="bg1"/>
                </a:solidFill>
                <a:latin typeface="MuseoModerno" panose="020B0604020202020204" charset="0"/>
                <a:cs typeface="Calibri" panose="020F0502020204030204" pitchFamily="34" charset="0"/>
              </a:rPr>
              <a:t>Final Output</a:t>
            </a:r>
          </a:p>
          <a:p>
            <a:pPr marL="0" indent="0" algn="ctr">
              <a:buNone/>
            </a:pPr>
            <a:r>
              <a:rPr lang="en-US" sz="1800" b="1" dirty="0">
                <a:solidFill>
                  <a:schemeClr val="bg1"/>
                </a:solidFill>
                <a:latin typeface="MuseoModerno" panose="020B0604020202020204" charset="0"/>
                <a:cs typeface="Calibri" panose="020F0502020204030204" pitchFamily="34" charset="0"/>
              </a:rPr>
              <a:t>(on each frame)</a:t>
            </a:r>
            <a:endParaRPr lang="en-GB" sz="1800" b="1" dirty="0">
              <a:solidFill>
                <a:schemeClr val="bg1"/>
              </a:solidFill>
              <a:latin typeface="MuseoModerno" panose="020B060402020202020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video and Detected violations</a:t>
            </a:r>
            <a:endParaRPr lang="en-US" dirty="0"/>
          </a:p>
        </p:txBody>
      </p:sp>
      <p:pic>
        <p:nvPicPr>
          <p:cNvPr id="4" name="test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8600" y="1309576"/>
            <a:ext cx="5486400" cy="3086100"/>
          </a:xfrm>
          <a:prstGeom prst="roundRect">
            <a:avLst>
              <a:gd name="adj" fmla="val 5439"/>
            </a:avLst>
          </a:prstGeom>
          <a:ln>
            <a:solidFill>
              <a:schemeClr val="bg2"/>
            </a:solidFill>
          </a:ln>
          <a:effectLst>
            <a:innerShdw blurRad="114300" dist="50800">
              <a:srgbClr val="000000">
                <a:alpha val="0"/>
              </a:srgbClr>
            </a:innerShdw>
          </a:effectLst>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82486" y="1295400"/>
            <a:ext cx="1371600" cy="1520841"/>
          </a:xfrm>
          <a:prstGeom prst="rect">
            <a:avLst/>
          </a:prstGeom>
          <a:ln>
            <a:solidFill>
              <a:schemeClr val="bg2"/>
            </a:solidFill>
          </a:ln>
        </p:spPr>
      </p:pic>
      <p:pic>
        <p:nvPicPr>
          <p:cNvPr id="6" name="Picture 5"/>
          <p:cNvPicPr>
            <a:picLocks noChangeAspect="1"/>
          </p:cNvPicPr>
          <p:nvPr/>
        </p:nvPicPr>
        <p:blipFill>
          <a:blip r:embed="rId7"/>
          <a:stretch>
            <a:fillRect/>
          </a:stretch>
        </p:blipFill>
        <p:spPr>
          <a:xfrm>
            <a:off x="7486597" y="2901912"/>
            <a:ext cx="1371600" cy="2031023"/>
          </a:xfrm>
          <a:prstGeom prst="rect">
            <a:avLst/>
          </a:prstGeom>
          <a:ln>
            <a:solidFill>
              <a:schemeClr val="bg2"/>
            </a:solidFill>
          </a:ln>
        </p:spPr>
      </p:pic>
      <p:cxnSp>
        <p:nvCxnSpPr>
          <p:cNvPr id="8" name="Elbow Connector 7"/>
          <p:cNvCxnSpPr>
            <a:endCxn id="5" idx="1"/>
          </p:cNvCxnSpPr>
          <p:nvPr/>
        </p:nvCxnSpPr>
        <p:spPr>
          <a:xfrm flipV="1">
            <a:off x="6195000" y="2055821"/>
            <a:ext cx="1287486" cy="782629"/>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3"/>
            <a:endCxn id="6" idx="1"/>
          </p:cNvCxnSpPr>
          <p:nvPr/>
        </p:nvCxnSpPr>
        <p:spPr>
          <a:xfrm>
            <a:off x="6195000" y="2852626"/>
            <a:ext cx="1291597" cy="1064798"/>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video and Detected violations</a:t>
            </a:r>
            <a:endParaRPr lang="en-US" dirty="0"/>
          </a:p>
        </p:txBody>
      </p:sp>
      <p:pic>
        <p:nvPicPr>
          <p:cNvPr id="3" name="test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480" y="1435303"/>
            <a:ext cx="5486400" cy="3086100"/>
          </a:xfrm>
          <a:prstGeom prst="roundRect">
            <a:avLst>
              <a:gd name="adj" fmla="val 5439"/>
            </a:avLst>
          </a:prstGeom>
          <a:ln>
            <a:solidFill>
              <a:schemeClr val="bg2"/>
            </a:solidFill>
          </a:ln>
          <a:effectLst>
            <a:innerShdw blurRad="114300" dist="50800">
              <a:srgbClr val="000000">
                <a:alpha val="0"/>
              </a:srgbClr>
            </a:innerShdw>
          </a:effectLst>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3191" t="3315" r="4522" b="3657"/>
          <a:stretch/>
        </p:blipFill>
        <p:spPr>
          <a:xfrm>
            <a:off x="7703702" y="3169920"/>
            <a:ext cx="1202377" cy="1618184"/>
          </a:xfrm>
          <a:prstGeom prst="rect">
            <a:avLst/>
          </a:prstGeom>
          <a:ln>
            <a:solidFill>
              <a:schemeClr val="bg2"/>
            </a:solidFill>
          </a:ln>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7395" y="2312974"/>
            <a:ext cx="1304791" cy="1330757"/>
          </a:xfrm>
          <a:prstGeom prst="rect">
            <a:avLst/>
          </a:prstGeom>
          <a:ln>
            <a:solidFill>
              <a:schemeClr val="bg2"/>
            </a:solidFill>
          </a:ln>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3701" y="1435303"/>
            <a:ext cx="1219345" cy="1219345"/>
          </a:xfrm>
          <a:prstGeom prst="rect">
            <a:avLst/>
          </a:prstGeom>
          <a:ln>
            <a:solidFill>
              <a:schemeClr val="bg2"/>
            </a:solidFill>
          </a:ln>
        </p:spPr>
      </p:pic>
      <p:cxnSp>
        <p:nvCxnSpPr>
          <p:cNvPr id="10" name="Elbow Connector 9"/>
          <p:cNvCxnSpPr>
            <a:endCxn id="8" idx="1"/>
          </p:cNvCxnSpPr>
          <p:nvPr/>
        </p:nvCxnSpPr>
        <p:spPr>
          <a:xfrm flipV="1">
            <a:off x="5615880" y="2044976"/>
            <a:ext cx="2087821" cy="933377"/>
          </a:xfrm>
          <a:prstGeom prst="bentConnector3">
            <a:avLst>
              <a:gd name="adj1" fmla="val 875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 idx="3"/>
            <a:endCxn id="6" idx="1"/>
          </p:cNvCxnSpPr>
          <p:nvPr/>
        </p:nvCxnSpPr>
        <p:spPr>
          <a:xfrm>
            <a:off x="5615880" y="2978353"/>
            <a:ext cx="2087822" cy="1000659"/>
          </a:xfrm>
          <a:prstGeom prst="bentConnector3">
            <a:avLst>
              <a:gd name="adj1" fmla="val 875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3" idx="3"/>
            <a:endCxn id="7" idx="1"/>
          </p:cNvCxnSpPr>
          <p:nvPr/>
        </p:nvCxnSpPr>
        <p:spPr>
          <a:xfrm>
            <a:off x="5615880" y="2978353"/>
            <a:ext cx="39151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454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45025"/>
            <a:ext cx="6659880" cy="572700"/>
          </a:xfrm>
        </p:spPr>
        <p:txBody>
          <a:bodyPr/>
          <a:lstStyle/>
          <a:p>
            <a:r>
              <a:rPr lang="en-US" dirty="0"/>
              <a:t>Output video and Detected violations</a:t>
            </a:r>
          </a:p>
        </p:txBody>
      </p:sp>
      <p:pic>
        <p:nvPicPr>
          <p:cNvPr id="4" name="t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1345385"/>
            <a:ext cx="5486400" cy="3108768"/>
          </a:xfrm>
          <a:prstGeom prst="roundRect">
            <a:avLst>
              <a:gd name="adj" fmla="val 5439"/>
            </a:avLst>
          </a:prstGeom>
          <a:ln>
            <a:solidFill>
              <a:schemeClr val="bg2"/>
            </a:solidFill>
          </a:ln>
          <a:effectLst>
            <a:innerShdw blurRad="114300" dist="50800">
              <a:srgbClr val="000000">
                <a:alpha val="0"/>
              </a:srgbClr>
            </a:innerShdw>
          </a:effectLst>
        </p:spPr>
      </p:pic>
      <p:sp>
        <p:nvSpPr>
          <p:cNvPr id="9" name="&quot;No&quot; Symbol 8"/>
          <p:cNvSpPr/>
          <p:nvPr/>
        </p:nvSpPr>
        <p:spPr>
          <a:xfrm>
            <a:off x="7117080" y="2347319"/>
            <a:ext cx="1158240" cy="1104900"/>
          </a:xfrm>
          <a:prstGeom prst="noSmoking">
            <a:avLst>
              <a:gd name="adj" fmla="val 13178"/>
            </a:avLst>
          </a:prstGeom>
          <a:ln>
            <a:solidFill>
              <a:schemeClr val="bg2"/>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ln>
                <a:solidFill>
                  <a:schemeClr val="bg2"/>
                </a:solidFill>
              </a:ln>
              <a:solidFill>
                <a:schemeClr val="bg2"/>
              </a:solidFill>
            </a:endParaRPr>
          </a:p>
        </p:txBody>
      </p:sp>
      <p:cxnSp>
        <p:nvCxnSpPr>
          <p:cNvPr id="11" name="Straight Arrow Connector 10"/>
          <p:cNvCxnSpPr>
            <a:stCxn id="4" idx="3"/>
            <a:endCxn id="9" idx="2"/>
          </p:cNvCxnSpPr>
          <p:nvPr/>
        </p:nvCxnSpPr>
        <p:spPr>
          <a:xfrm>
            <a:off x="5943600" y="2899769"/>
            <a:ext cx="117348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41770" y="1917206"/>
            <a:ext cx="2308860" cy="307777"/>
          </a:xfrm>
          <a:prstGeom prst="rect">
            <a:avLst/>
          </a:prstGeom>
          <a:noFill/>
        </p:spPr>
        <p:txBody>
          <a:bodyPr wrap="square" rtlCol="0">
            <a:spAutoFit/>
          </a:bodyPr>
          <a:lstStyle/>
          <a:p>
            <a:r>
              <a:rPr lang="en-US" dirty="0" smtClean="0">
                <a:solidFill>
                  <a:schemeClr val="bg1"/>
                </a:solidFill>
                <a:latin typeface="Maven Pro" panose="020B0604020202020204" charset="0"/>
              </a:rPr>
              <a:t>No Violation was detected</a:t>
            </a:r>
            <a:endParaRPr lang="en-US" dirty="0">
              <a:solidFill>
                <a:schemeClr val="bg1"/>
              </a:solidFill>
              <a:latin typeface="Maven Pro" panose="020B0604020202020204" charset="0"/>
            </a:endParaRPr>
          </a:p>
        </p:txBody>
      </p:sp>
    </p:spTree>
    <p:extLst>
      <p:ext uri="{BB962C8B-B14F-4D97-AF65-F5344CB8AC3E}">
        <p14:creationId xmlns:p14="http://schemas.microsoft.com/office/powerpoint/2010/main" val="24137473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90050" y="1130511"/>
            <a:ext cx="4563900" cy="930518"/>
          </a:xfrm>
          <a:ln>
            <a:noFill/>
          </a:ln>
          <a:effectLst>
            <a:softEdge rad="12700"/>
          </a:effectLst>
        </p:spPr>
        <p:style>
          <a:lnRef idx="0">
            <a:scrgbClr r="0" g="0" b="0"/>
          </a:lnRef>
          <a:fillRef idx="1002">
            <a:schemeClr val="dk2"/>
          </a:fillRef>
          <a:effectRef idx="0">
            <a:scrgbClr r="0" g="0" b="0"/>
          </a:effectRef>
          <a:fontRef idx="minor">
            <a:schemeClr val="lt1"/>
          </a:fontRef>
        </p:style>
        <p:txBody>
          <a:bodyPr/>
          <a:lstStyle/>
          <a:p>
            <a:r>
              <a:rPr lang="en-US" b="1" dirty="0" smtClean="0">
                <a:latin typeface="MuseoModerno" panose="020B0604020202020204" charset="0"/>
              </a:rPr>
              <a:t>The End</a:t>
            </a:r>
            <a:br>
              <a:rPr lang="en-US" b="1" dirty="0" smtClean="0">
                <a:latin typeface="MuseoModerno" panose="020B0604020202020204" charset="0"/>
              </a:rPr>
            </a:br>
            <a:r>
              <a:rPr lang="en-US" b="1" dirty="0" smtClean="0">
                <a:latin typeface="MuseoModerno" panose="020B0604020202020204" charset="0"/>
              </a:rPr>
              <a:t>Thanks !</a:t>
            </a:r>
            <a:endParaRPr lang="en-US" b="1" dirty="0">
              <a:latin typeface="MuseoModerno" panose="020B0604020202020204" charset="0"/>
            </a:endParaRPr>
          </a:p>
        </p:txBody>
      </p:sp>
      <p:sp>
        <p:nvSpPr>
          <p:cNvPr id="4" name="Subtitle 3"/>
          <p:cNvSpPr>
            <a:spLocks noGrp="1"/>
          </p:cNvSpPr>
          <p:nvPr>
            <p:ph type="subTitle" idx="1"/>
          </p:nvPr>
        </p:nvSpPr>
        <p:spPr>
          <a:xfrm>
            <a:off x="2290050" y="2061029"/>
            <a:ext cx="4563900" cy="1538514"/>
          </a:xfrm>
        </p:spPr>
        <p:txBody>
          <a:bodyPr/>
          <a:lstStyle/>
          <a:p>
            <a:pPr marL="0" lvl="0" indent="0">
              <a:buSzPts val="1100"/>
            </a:pPr>
            <a:endParaRPr lang="en-US" sz="1800" dirty="0" smtClean="0">
              <a:latin typeface="MuseoModerno" panose="020B0604020202020204" charset="0"/>
            </a:endParaRPr>
          </a:p>
          <a:p>
            <a:pPr marL="0" lvl="0" indent="0">
              <a:buSzPts val="1100"/>
            </a:pPr>
            <a:r>
              <a:rPr lang="en-US" sz="1800" dirty="0" smtClean="0">
                <a:latin typeface="MuseoModerno" panose="020B0604020202020204" charset="0"/>
              </a:rPr>
              <a:t>Does </a:t>
            </a:r>
            <a:r>
              <a:rPr lang="en-US" sz="1800" dirty="0">
                <a:latin typeface="MuseoModerno" panose="020B0604020202020204" charset="0"/>
              </a:rPr>
              <a:t>anyone have any questions?</a:t>
            </a:r>
          </a:p>
          <a:p>
            <a:pPr marL="0" lvl="0" indent="0">
              <a:buSzPts val="1100"/>
            </a:pPr>
            <a:r>
              <a:rPr lang="en-US" sz="1800" dirty="0">
                <a:latin typeface="MuseoModerno" panose="020B0604020202020204" charset="0"/>
              </a:rPr>
              <a:t>a.hadimoghadam.hm@gmail.com</a:t>
            </a:r>
          </a:p>
          <a:p>
            <a:pPr marL="0" lvl="0" indent="0">
              <a:buSzPts val="1100"/>
            </a:pPr>
            <a:r>
              <a:rPr lang="en-US" sz="1800" dirty="0">
                <a:latin typeface="MuseoModerno" panose="020B0604020202020204" charset="0"/>
              </a:rPr>
              <a:t>+98 9014447161</a:t>
            </a:r>
          </a:p>
          <a:p>
            <a:pPr marL="0" lvl="0" indent="0">
              <a:buClr>
                <a:srgbClr val="232323"/>
              </a:buClr>
              <a:buSzPts val="1100"/>
            </a:pPr>
            <a:r>
              <a:rPr lang="en-US" sz="1800" dirty="0">
                <a:latin typeface="MuseoModerno" panose="020B0604020202020204" charset="0"/>
              </a:rPr>
              <a:t>+971 544969443</a:t>
            </a:r>
          </a:p>
          <a:p>
            <a:endParaRPr lang="en-US" sz="1800" dirty="0">
              <a:latin typeface="MuseoModerno" panose="020B0604020202020204" charset="0"/>
            </a:endParaRPr>
          </a:p>
        </p:txBody>
      </p:sp>
    </p:spTree>
    <p:extLst>
      <p:ext uri="{BB962C8B-B14F-4D97-AF65-F5344CB8AC3E}">
        <p14:creationId xmlns:p14="http://schemas.microsoft.com/office/powerpoint/2010/main" val="1084359444"/>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3691578" y="286301"/>
            <a:ext cx="4464287" cy="1478630"/>
          </a:xfrm>
        </p:spPr>
        <p:txBody>
          <a:bodyPr/>
          <a:lstStyle/>
          <a:p>
            <a:pPr algn="ctr"/>
            <a:r>
              <a:rPr lang="fa-IR" sz="6600" b="1" dirty="0" smtClean="0">
                <a:cs typeface="B Nazanin" panose="00000400000000000000" pitchFamily="2" charset="-78"/>
              </a:rPr>
              <a:t>اهداف پروژه</a:t>
            </a:r>
            <a:endParaRPr lang="en-US" sz="6600" b="1" dirty="0">
              <a:cs typeface="B Nazanin" panose="00000400000000000000" pitchFamily="2" charset="-78"/>
            </a:endParaRPr>
          </a:p>
        </p:txBody>
      </p:sp>
      <p:sp>
        <p:nvSpPr>
          <p:cNvPr id="16" name="Text Placeholder 15"/>
          <p:cNvSpPr>
            <a:spLocks noGrp="1"/>
          </p:cNvSpPr>
          <p:nvPr>
            <p:ph type="body" idx="4294967295"/>
          </p:nvPr>
        </p:nvSpPr>
        <p:spPr>
          <a:xfrm>
            <a:off x="3106094" y="2126511"/>
            <a:ext cx="5635256" cy="2197395"/>
          </a:xfrm>
        </p:spPr>
        <p:txBody>
          <a:bodyPr/>
          <a:lstStyle/>
          <a:p>
            <a:pPr marL="114300" indent="0" algn="ctr">
              <a:buNone/>
            </a:pPr>
            <a:r>
              <a:rPr lang="fa-IR" dirty="0" smtClean="0">
                <a:cs typeface="B Nazanin" panose="00000400000000000000" pitchFamily="2" charset="-78"/>
              </a:rPr>
              <a:t>1- تشخیص خودکار </a:t>
            </a:r>
            <a:r>
              <a:rPr lang="fa-IR" dirty="0">
                <a:cs typeface="B Nazanin" panose="00000400000000000000" pitchFamily="2" charset="-78"/>
              </a:rPr>
              <a:t>نقض علائم راهنمایی و </a:t>
            </a:r>
            <a:r>
              <a:rPr lang="fa-IR" dirty="0" smtClean="0">
                <a:cs typeface="B Nazanin" panose="00000400000000000000" pitchFamily="2" charset="-78"/>
              </a:rPr>
              <a:t>رانندگی</a:t>
            </a:r>
            <a:endParaRPr lang="fa-IR" dirty="0">
              <a:cs typeface="B Nazanin" panose="00000400000000000000" pitchFamily="2" charset="-78"/>
            </a:endParaRPr>
          </a:p>
          <a:p>
            <a:pPr marL="114300" indent="0" algn="ctr">
              <a:buNone/>
            </a:pPr>
            <a:endParaRPr lang="fa-IR" dirty="0">
              <a:cs typeface="B Nazanin" panose="00000400000000000000" pitchFamily="2" charset="-78"/>
            </a:endParaRPr>
          </a:p>
          <a:p>
            <a:pPr marL="114300" indent="0" algn="ctr">
              <a:buNone/>
            </a:pPr>
            <a:r>
              <a:rPr lang="fa-IR" dirty="0" smtClean="0">
                <a:cs typeface="B Nazanin" panose="00000400000000000000" pitchFamily="2" charset="-78"/>
              </a:rPr>
              <a:t>2- آسان کردن نظارت </a:t>
            </a:r>
            <a:r>
              <a:rPr lang="fa-IR" dirty="0">
                <a:cs typeface="B Nazanin" panose="00000400000000000000" pitchFamily="2" charset="-78"/>
              </a:rPr>
              <a:t>بر ترافیک </a:t>
            </a:r>
            <a:r>
              <a:rPr lang="fa-IR" dirty="0" smtClean="0">
                <a:cs typeface="B Nazanin" panose="00000400000000000000" pitchFamily="2" charset="-78"/>
              </a:rPr>
              <a:t>برای </a:t>
            </a:r>
            <a:r>
              <a:rPr lang="fa-IR" dirty="0">
                <a:cs typeface="B Nazanin" panose="00000400000000000000" pitchFamily="2" charset="-78"/>
              </a:rPr>
              <a:t>اداره پلیس راهنمایی و </a:t>
            </a:r>
            <a:r>
              <a:rPr lang="fa-IR" dirty="0" smtClean="0">
                <a:cs typeface="B Nazanin" panose="00000400000000000000" pitchFamily="2" charset="-78"/>
              </a:rPr>
              <a:t>رانندگی</a:t>
            </a:r>
          </a:p>
          <a:p>
            <a:pPr marL="114300" indent="0" algn="ctr">
              <a:buNone/>
            </a:pPr>
            <a:endParaRPr lang="fa-IR" dirty="0" smtClean="0">
              <a:cs typeface="B Nazanin" panose="00000400000000000000" pitchFamily="2" charset="-78"/>
            </a:endParaRPr>
          </a:p>
          <a:p>
            <a:pPr marL="114300" indent="0" algn="ctr">
              <a:buNone/>
            </a:pPr>
            <a:r>
              <a:rPr lang="fa-IR" dirty="0" smtClean="0">
                <a:cs typeface="B Nazanin" panose="00000400000000000000" pitchFamily="2" charset="-78"/>
              </a:rPr>
              <a:t>3- شناسایی </a:t>
            </a:r>
            <a:r>
              <a:rPr lang="fa-IR" dirty="0">
                <a:cs typeface="B Nazanin" panose="00000400000000000000" pitchFamily="2" charset="-78"/>
              </a:rPr>
              <a:t>و ردیابی خودرو و فعالیت های آنها به طور دقیق</a:t>
            </a:r>
            <a:endParaRPr lang="en-US" dirty="0">
              <a:cs typeface="B Nazanin" panose="00000400000000000000" pitchFamily="2" charset="-78"/>
            </a:endParaRPr>
          </a:p>
        </p:txBody>
      </p:sp>
    </p:spTree>
    <p:extLst>
      <p:ext uri="{BB962C8B-B14F-4D97-AF65-F5344CB8AC3E}">
        <p14:creationId xmlns:p14="http://schemas.microsoft.com/office/powerpoint/2010/main" val="4088760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lvl="0" algn="ctr"/>
            <a:r>
              <a:rPr lang="fa-IR" b="1" dirty="0">
                <a:cs typeface="B Nazanin" panose="00000400000000000000" pitchFamily="2" charset="-78"/>
              </a:rPr>
              <a:t>تخلف از سیگنال‌های ترافیکی</a:t>
            </a:r>
            <a:endParaRPr b="1" dirty="0">
              <a:latin typeface="MuseoModerno ExtraBold"/>
              <a:ea typeface="MuseoModerno ExtraBold"/>
              <a:cs typeface="B Nazanin" panose="00000400000000000000" pitchFamily="2" charset="-78"/>
              <a:sym typeface="MuseoModerno ExtraBold"/>
            </a:endParaRPr>
          </a:p>
        </p:txBody>
      </p:sp>
      <p:sp>
        <p:nvSpPr>
          <p:cNvPr id="272" name="Google Shape;272;p40"/>
          <p:cNvSpPr txBox="1">
            <a:spLocks noGrp="1"/>
          </p:cNvSpPr>
          <p:nvPr>
            <p:ph type="body" idx="1"/>
          </p:nvPr>
        </p:nvSpPr>
        <p:spPr>
          <a:xfrm>
            <a:off x="708600" y="1304259"/>
            <a:ext cx="7421763" cy="3264615"/>
          </a:xfrm>
          <a:prstGeom prst="rect">
            <a:avLst/>
          </a:prstGeom>
        </p:spPr>
        <p:txBody>
          <a:bodyPr spcFirstLastPara="1" wrap="square" lIns="91425" tIns="91425" rIns="91425" bIns="91425" anchor="t" anchorCtr="0">
            <a:noAutofit/>
          </a:bodyPr>
          <a:lstStyle/>
          <a:p>
            <a:pPr marL="114300" indent="0" algn="r">
              <a:buNone/>
            </a:pPr>
            <a:r>
              <a:rPr lang="fa-IR" sz="1400" dirty="0">
                <a:cs typeface="B Nazanin" panose="00000400000000000000" pitchFamily="2" charset="-78"/>
              </a:rPr>
              <a:t>تخلف از سیگنال‌های ترافیکی به نقض قوانین ترافیک اشاره دارد که شامل نافرمانی از چراغ‌های راهنمایی و رانندگی در برخی موارد از محل توقف غیرمجاز است. این شامل عبور از چراغ‌های قرمز چراغ‌های راهنمایی، نداشتن توقف در علامت توقف یا </a:t>
            </a:r>
            <a:r>
              <a:rPr lang="fa-IR" sz="1400" dirty="0" smtClean="0">
                <a:cs typeface="B Nazanin" panose="00000400000000000000" pitchFamily="2" charset="-78"/>
              </a:rPr>
              <a:t>عدم رعایت حق تقدم است. </a:t>
            </a:r>
            <a:r>
              <a:rPr lang="fa-IR" sz="1400" dirty="0">
                <a:cs typeface="B Nazanin" panose="00000400000000000000" pitchFamily="2" charset="-78"/>
              </a:rPr>
              <a:t>تخلفات سیگنال ترافیکی به عنوان تخلفات ترافیکی در نظر گرفته می‌شوند و ممکن است منجر به جریمه، امتیازات منفی برای گواهینامه رانندگی یا حتی اتهامات جنایی در برخی موارد شوند.</a:t>
            </a:r>
          </a:p>
          <a:p>
            <a:pPr marL="114300" indent="0" algn="r">
              <a:buNone/>
            </a:pPr>
            <a:endParaRPr lang="en-US" sz="1400" dirty="0" smtClean="0">
              <a:cs typeface="B Nazanin" panose="00000400000000000000" pitchFamily="2" charset="-78"/>
            </a:endParaRPr>
          </a:p>
          <a:p>
            <a:pPr marL="114300" indent="0" algn="r">
              <a:buNone/>
            </a:pPr>
            <a:r>
              <a:rPr lang="fa-IR" sz="1400" dirty="0" smtClean="0">
                <a:cs typeface="B Nazanin" panose="00000400000000000000" pitchFamily="2" charset="-78"/>
              </a:rPr>
              <a:t>عبور </a:t>
            </a:r>
            <a:r>
              <a:rPr lang="fa-IR" sz="1400" dirty="0">
                <a:cs typeface="B Nazanin" panose="00000400000000000000" pitchFamily="2" charset="-78"/>
              </a:rPr>
              <a:t>از چراغ قرمز یکی از خطرناک‌ترین تخلفات ترافیکی است، زیرا می‌تواند منجر به تصادفات و آسیب‌های جدی شود. علاوه بر این، نقض سیگنال‌های ترافیکی می‌تواند باعث شلوغی ترافیک و اختلال در جریان ترافیک شود که می‌تواند تأثیر منفی بر سایر رانندگان و عابران پیاده داشته باشد.</a:t>
            </a:r>
          </a:p>
          <a:p>
            <a:pPr marL="114300" indent="0" algn="r">
              <a:buNone/>
            </a:pPr>
            <a:endParaRPr lang="en-US" sz="1400" dirty="0" smtClean="0">
              <a:cs typeface="B Nazanin" panose="00000400000000000000" pitchFamily="2" charset="-78"/>
            </a:endParaRPr>
          </a:p>
          <a:p>
            <a:pPr marL="114300" indent="0" algn="r">
              <a:buNone/>
            </a:pPr>
            <a:r>
              <a:rPr lang="fa-IR" sz="1400" dirty="0" smtClean="0">
                <a:cs typeface="B Nazanin" panose="00000400000000000000" pitchFamily="2" charset="-78"/>
              </a:rPr>
              <a:t>تخلفات </a:t>
            </a:r>
            <a:r>
              <a:rPr lang="fa-IR" sz="1400" dirty="0">
                <a:cs typeface="B Nazanin" panose="00000400000000000000" pitchFamily="2" charset="-78"/>
              </a:rPr>
              <a:t>سیگنال ترافیکی توسط </a:t>
            </a:r>
            <a:r>
              <a:rPr lang="fa-IR" sz="1400">
                <a:cs typeface="B Nazanin" panose="00000400000000000000" pitchFamily="2" charset="-78"/>
              </a:rPr>
              <a:t>افسران </a:t>
            </a:r>
            <a:r>
              <a:rPr lang="fa-IR" sz="1400" smtClean="0">
                <a:cs typeface="B Nazanin" panose="00000400000000000000" pitchFamily="2" charset="-78"/>
              </a:rPr>
              <a:t>تشخیص داده می‌شوند </a:t>
            </a:r>
            <a:r>
              <a:rPr lang="fa-IR" sz="1400" dirty="0">
                <a:cs typeface="B Nazanin" panose="00000400000000000000" pitchFamily="2" charset="-78"/>
              </a:rPr>
              <a:t>که ممکن است به راننده‌ای که سیگنال ترافیکی را نقض کرده است، تذکر یا تیکت صادر کنند. مجازات‌ها برای تخلفات سیگنال ترافیکی بسته به شدت تخلف و منطقه قضایی که رخ داده است متفاوت است. رانندگان باید رعایت سیگنال‌ها و علائم ترافیکی را رعایت کنند تا امنیت خود و امنیت دیگران در جاده را تضمین کنند.</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1524000" y="482008"/>
            <a:ext cx="4898066" cy="7088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a-IR" dirty="0" smtClean="0">
                <a:latin typeface="MuseoModerno ExtraBold"/>
                <a:ea typeface="MuseoModerno ExtraBold"/>
                <a:cs typeface="B Nazanin" panose="00000400000000000000" pitchFamily="2" charset="-78"/>
              </a:rPr>
              <a:t>این سیستم چیست و چگونه کار میکند-1</a:t>
            </a:r>
            <a:endParaRPr dirty="0">
              <a:latin typeface="MuseoModerno ExtraBold"/>
              <a:ea typeface="MuseoModerno ExtraBold"/>
              <a:cs typeface="B Nazanin" panose="00000400000000000000" pitchFamily="2" charset="-78"/>
              <a:sym typeface="MuseoModerno ExtraBold"/>
            </a:endParaRPr>
          </a:p>
        </p:txBody>
      </p:sp>
      <p:sp>
        <p:nvSpPr>
          <p:cNvPr id="316" name="Google Shape;316;p44"/>
          <p:cNvSpPr txBox="1">
            <a:spLocks noGrp="1"/>
          </p:cNvSpPr>
          <p:nvPr>
            <p:ph type="subTitle" idx="4"/>
          </p:nvPr>
        </p:nvSpPr>
        <p:spPr>
          <a:xfrm>
            <a:off x="815340" y="1641844"/>
            <a:ext cx="6407712" cy="2213876"/>
          </a:xfrm>
          <a:prstGeom prst="rect">
            <a:avLst/>
          </a:prstGeom>
        </p:spPr>
        <p:txBody>
          <a:bodyPr spcFirstLastPara="1" wrap="square" lIns="91425" tIns="91425" rIns="91425" bIns="91425" anchor="t" anchorCtr="0">
            <a:noAutofit/>
          </a:bodyPr>
          <a:lstStyle/>
          <a:p>
            <a:pPr marL="0" lvl="0" indent="0" algn="r"/>
            <a:r>
              <a:rPr lang="fa-IR" dirty="0">
                <a:cs typeface="B Nazanin" panose="00000400000000000000" pitchFamily="2" charset="-78"/>
              </a:rPr>
              <a:t>یک سیستم تشخیص تخلف از سیگنال‌های ترافیکی، یک سیستم است که با استفاده از فناوری، رانندگانی که از سیگنال‌های ترافیکی، مانند چراغ‌های قرمز یا تابلوی توقف، خطا می‌کنند، شناسایی می‌کند. این سیستم معمولاً با استفاده از دوربین‌ها و حسگرهای نصب شده در تقاطعات، تصاویر و داده‌هایی از خودروهایی که از تقاطع عبور می‌کنند، ثبت می‌کند.</a:t>
            </a:r>
          </a:p>
          <a:p>
            <a:pPr marL="0" lvl="0" indent="0" algn="r"/>
            <a:endParaRPr lang="fa-IR" dirty="0">
              <a:cs typeface="B Nazanin" panose="00000400000000000000" pitchFamily="2" charset="-78"/>
            </a:endParaRPr>
          </a:p>
          <a:p>
            <a:pPr marL="0" lvl="0" indent="0" algn="r"/>
            <a:r>
              <a:rPr lang="fa-IR" dirty="0">
                <a:cs typeface="B Nazanin" panose="00000400000000000000" pitchFamily="2" charset="-78"/>
              </a:rPr>
              <a:t>این سیستم با شناسایی ورود یک خودرو به تقاطع پس از روشن شدن چراغ قرمز، کار می‌کند. دوربین تصاویر خودرو و پلاک آن را ثبت می‌کند و سیستم، با تجزیه و تحلیل داده‌ها، تشخیص می‌دهد که آیا تخلفی رخ داده است یا خیر. در صورت تشخیص تخلف، سیستم می‌تواند جریمه‌ای را به راننده تحویل دهد</a:t>
            </a:r>
            <a:r>
              <a:rPr lang="fa-IR" dirty="0" smtClean="0">
                <a:cs typeface="B Nazanin" panose="00000400000000000000" pitchFamily="2" charset="-78"/>
              </a:rPr>
              <a:t>.</a:t>
            </a:r>
            <a:endParaRPr lang="fa-IR" dirty="0">
              <a:cs typeface="B Nazanin" panose="00000400000000000000" pitchFamily="2" charset="-78"/>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fa-IR" dirty="0">
                <a:latin typeface="MuseoModerno ExtraBold"/>
                <a:ea typeface="MuseoModerno ExtraBold"/>
                <a:cs typeface="B Nazanin" panose="00000400000000000000" pitchFamily="2" charset="-78"/>
              </a:rPr>
              <a:t>این سیستم چیست و چگونه کار </a:t>
            </a:r>
            <a:r>
              <a:rPr lang="fa-IR" dirty="0" smtClean="0">
                <a:latin typeface="MuseoModerno ExtraBold"/>
                <a:ea typeface="MuseoModerno ExtraBold"/>
                <a:cs typeface="B Nazanin" panose="00000400000000000000" pitchFamily="2" charset="-78"/>
              </a:rPr>
              <a:t>میکند-2</a:t>
            </a:r>
            <a:endParaRPr lang="en-US" dirty="0"/>
          </a:p>
        </p:txBody>
      </p:sp>
      <p:sp>
        <p:nvSpPr>
          <p:cNvPr id="8" name="TextBox 7"/>
          <p:cNvSpPr txBox="1"/>
          <p:nvPr/>
        </p:nvSpPr>
        <p:spPr>
          <a:xfrm>
            <a:off x="1587795" y="1687032"/>
            <a:ext cx="5968409" cy="2677656"/>
          </a:xfrm>
          <a:prstGeom prst="rect">
            <a:avLst/>
          </a:prstGeom>
          <a:noFill/>
        </p:spPr>
        <p:txBody>
          <a:bodyPr wrap="square" rtlCol="0">
            <a:spAutoFit/>
          </a:bodyPr>
          <a:lstStyle/>
          <a:p>
            <a:pPr marL="0" lvl="0" indent="0" algn="r"/>
            <a:r>
              <a:rPr lang="fa-IR" dirty="0">
                <a:solidFill>
                  <a:schemeClr val="bg1"/>
                </a:solidFill>
                <a:cs typeface="B Nazanin" panose="00000400000000000000" pitchFamily="2" charset="-78"/>
              </a:rPr>
              <a:t>چندین مزیت برای یک سیستم تشخیص تخلف از سیگنال‌های ترافیکی وجود دارد. اولاً، می‌تواند به کاهش تصادفات ناشی از رانندگانی که از چراغ‌های قرمز یا تابلوی توقف عبور می‌کنند، کمک کند. همچنین، با تشویق رانندگان به پیروی از سیگنال‌های ترافیکی و عدم اختلال در جریان ترافیک، می‌تواند جریان ترافیک را بهبود بخشد.</a:t>
            </a:r>
          </a:p>
          <a:p>
            <a:pPr marL="0" lvl="0" indent="0" algn="r"/>
            <a:endParaRPr lang="fa-IR" dirty="0">
              <a:solidFill>
                <a:schemeClr val="bg1"/>
              </a:solidFill>
              <a:cs typeface="B Nazanin" panose="00000400000000000000" pitchFamily="2" charset="-78"/>
            </a:endParaRPr>
          </a:p>
          <a:p>
            <a:pPr marL="0" lvl="0" indent="0" algn="r"/>
            <a:r>
              <a:rPr lang="fa-IR" dirty="0">
                <a:solidFill>
                  <a:schemeClr val="bg1"/>
                </a:solidFill>
                <a:cs typeface="B Nazanin" panose="00000400000000000000" pitchFamily="2" charset="-78"/>
              </a:rPr>
              <a:t>با این حال، نگرانی‌هایی درباره حریم خصوصی و دقت این سیستم‌ها وجود دارد. برخی از افراد نگران هستند که دوربین‌ها و حسگرهای استفاده شده در این سیستم‌ها می‌تواند برای ردیابی حرکت افراد استفاده شود و در برخی موارد، به دلیل خطاهای سیستم، جریمه‌ای نادرست صادر می‌شود.</a:t>
            </a:r>
          </a:p>
          <a:p>
            <a:pPr marL="0" lvl="0" indent="0" algn="r"/>
            <a:endParaRPr lang="fa-IR" dirty="0">
              <a:solidFill>
                <a:schemeClr val="bg1"/>
              </a:solidFill>
              <a:cs typeface="B Nazanin" panose="00000400000000000000" pitchFamily="2" charset="-78"/>
            </a:endParaRPr>
          </a:p>
          <a:p>
            <a:pPr marL="0" lvl="0" indent="0" algn="r"/>
            <a:r>
              <a:rPr lang="fa-IR" dirty="0">
                <a:solidFill>
                  <a:schemeClr val="bg1"/>
                </a:solidFill>
                <a:cs typeface="B Nazanin" panose="00000400000000000000" pitchFamily="2" charset="-78"/>
              </a:rPr>
              <a:t>در کل، سیستم‌های تشخیص تخلف از سیگنال‌های ترافیکی می‌توانند ابزار مفیدی برای بهبود ایمنی ترافیک</a:t>
            </a:r>
          </a:p>
          <a:p>
            <a:pPr marL="0" lvl="0" indent="0" algn="r"/>
            <a:r>
              <a:rPr lang="fa-IR" dirty="0">
                <a:solidFill>
                  <a:schemeClr val="bg1"/>
                </a:solidFill>
                <a:cs typeface="B Nazanin" panose="00000400000000000000" pitchFamily="2" charset="-78"/>
              </a:rPr>
              <a:t>باشند، اما قبل از پیاده سازی آن‌ها، مهم است که مزایا و معایب پتانسیل آن‌ها به دقت مورد بررسی قرار گیرند.</a:t>
            </a:r>
          </a:p>
        </p:txBody>
      </p:sp>
    </p:spTree>
    <p:extLst>
      <p:ext uri="{BB962C8B-B14F-4D97-AF65-F5344CB8AC3E}">
        <p14:creationId xmlns:p14="http://schemas.microsoft.com/office/powerpoint/2010/main" val="3546925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708600" y="338700"/>
            <a:ext cx="7726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Object Detection</a:t>
            </a:r>
            <a:endParaRPr b="1" dirty="0"/>
          </a:p>
        </p:txBody>
      </p:sp>
      <p:sp>
        <p:nvSpPr>
          <p:cNvPr id="2" name="TextBox 1"/>
          <p:cNvSpPr txBox="1"/>
          <p:nvPr/>
        </p:nvSpPr>
        <p:spPr>
          <a:xfrm>
            <a:off x="708600" y="1017725"/>
            <a:ext cx="6904074" cy="523220"/>
          </a:xfrm>
          <a:prstGeom prst="rect">
            <a:avLst/>
          </a:prstGeom>
          <a:noFill/>
        </p:spPr>
        <p:txBody>
          <a:bodyPr wrap="square" rtlCol="0">
            <a:spAutoFit/>
          </a:bodyPr>
          <a:lstStyle/>
          <a:p>
            <a:r>
              <a:rPr lang="en-US" dirty="0" smtClean="0">
                <a:solidFill>
                  <a:schemeClr val="bg1"/>
                </a:solidFill>
                <a:latin typeface="MuseoModerno" panose="020B0604020202020204" charset="0"/>
                <a:cs typeface="B Nazanin" panose="00000400000000000000" pitchFamily="2" charset="-78"/>
              </a:rPr>
              <a:t>Object localization :</a:t>
            </a:r>
          </a:p>
          <a:p>
            <a:pPr algn="r"/>
            <a:r>
              <a:rPr lang="fa-IR" dirty="0">
                <a:solidFill>
                  <a:schemeClr val="bg1"/>
                </a:solidFill>
                <a:cs typeface="B Nazanin" panose="00000400000000000000" pitchFamily="2" charset="-78"/>
              </a:rPr>
              <a:t>پیدا کردن اینکه یک </a:t>
            </a:r>
            <a:r>
              <a:rPr lang="fa-IR" dirty="0" smtClean="0">
                <a:solidFill>
                  <a:schemeClr val="bg1"/>
                </a:solidFill>
                <a:cs typeface="B Nazanin" panose="00000400000000000000" pitchFamily="2" charset="-78"/>
              </a:rPr>
              <a:t>چیز در تصویر، </a:t>
            </a:r>
            <a:r>
              <a:rPr lang="fa-IR" dirty="0">
                <a:solidFill>
                  <a:schemeClr val="bg1"/>
                </a:solidFill>
                <a:cs typeface="B Nazanin" panose="00000400000000000000" pitchFamily="2" charset="-78"/>
              </a:rPr>
              <a:t>چیست و در </a:t>
            </a:r>
            <a:r>
              <a:rPr lang="fa-IR" dirty="0" smtClean="0">
                <a:solidFill>
                  <a:schemeClr val="bg1"/>
                </a:solidFill>
                <a:cs typeface="B Nazanin" panose="00000400000000000000" pitchFamily="2" charset="-78"/>
              </a:rPr>
              <a:t>کجای تصویر قرار دارد.</a:t>
            </a:r>
            <a:endParaRPr lang="en-US" dirty="0">
              <a:solidFill>
                <a:schemeClr val="bg1"/>
              </a:solidFill>
              <a:cs typeface="B Nazanin" panose="00000400000000000000" pitchFamily="2" charset="-78"/>
            </a:endParaRPr>
          </a:p>
        </p:txBody>
      </p:sp>
      <p:sp>
        <p:nvSpPr>
          <p:cNvPr id="5" name="TextBox 4"/>
          <p:cNvSpPr txBox="1"/>
          <p:nvPr/>
        </p:nvSpPr>
        <p:spPr>
          <a:xfrm>
            <a:off x="708600" y="1540945"/>
            <a:ext cx="6904074" cy="523220"/>
          </a:xfrm>
          <a:prstGeom prst="rect">
            <a:avLst/>
          </a:prstGeom>
          <a:noFill/>
        </p:spPr>
        <p:txBody>
          <a:bodyPr wrap="square" rtlCol="0">
            <a:spAutoFit/>
          </a:bodyPr>
          <a:lstStyle/>
          <a:p>
            <a:r>
              <a:rPr lang="en-US" dirty="0" smtClean="0">
                <a:solidFill>
                  <a:schemeClr val="bg1"/>
                </a:solidFill>
                <a:latin typeface="MuseoModerno" panose="020B0604020202020204" charset="0"/>
                <a:cs typeface="B Nazanin" panose="00000400000000000000" pitchFamily="2" charset="-78"/>
              </a:rPr>
              <a:t>Object detection :</a:t>
            </a:r>
          </a:p>
          <a:p>
            <a:pPr algn="r"/>
            <a:r>
              <a:rPr lang="fa-IR" dirty="0">
                <a:solidFill>
                  <a:schemeClr val="bg1"/>
                </a:solidFill>
                <a:cs typeface="B Nazanin" panose="00000400000000000000" pitchFamily="2" charset="-78"/>
              </a:rPr>
              <a:t>پیدا کردن اینکه </a:t>
            </a:r>
            <a:r>
              <a:rPr lang="fa-IR" dirty="0" smtClean="0">
                <a:solidFill>
                  <a:schemeClr val="bg1"/>
                </a:solidFill>
                <a:cs typeface="B Nazanin" panose="00000400000000000000" pitchFamily="2" charset="-78"/>
              </a:rPr>
              <a:t>چند چیز در یک تصویر، چی هستند </a:t>
            </a:r>
            <a:r>
              <a:rPr lang="fa-IR" dirty="0">
                <a:solidFill>
                  <a:schemeClr val="bg1"/>
                </a:solidFill>
                <a:cs typeface="B Nazanin" panose="00000400000000000000" pitchFamily="2" charset="-78"/>
              </a:rPr>
              <a:t>و در </a:t>
            </a:r>
            <a:r>
              <a:rPr lang="fa-IR" dirty="0" smtClean="0">
                <a:solidFill>
                  <a:schemeClr val="bg1"/>
                </a:solidFill>
                <a:cs typeface="B Nazanin" panose="00000400000000000000" pitchFamily="2" charset="-78"/>
              </a:rPr>
              <a:t>کجای تصویر قرار دارند.</a:t>
            </a:r>
            <a:endParaRPr lang="en-US" dirty="0">
              <a:solidFill>
                <a:schemeClr val="bg1"/>
              </a:solidFill>
              <a:cs typeface="B Nazanin" panose="00000400000000000000" pitchFamily="2" charset="-78"/>
            </a:endParaRPr>
          </a:p>
        </p:txBody>
      </p:sp>
      <p:pic>
        <p:nvPicPr>
          <p:cNvPr id="3" name="Picture 2"/>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624347" y="2064165"/>
            <a:ext cx="5895305" cy="2965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439" y="1661522"/>
            <a:ext cx="1508760" cy="150876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629" y="553538"/>
            <a:ext cx="1554480" cy="15544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869" y="2760436"/>
            <a:ext cx="1524000" cy="1524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9885" y="1661522"/>
            <a:ext cx="1501140" cy="1501140"/>
          </a:xfrm>
          <a:prstGeom prst="rect">
            <a:avLst/>
          </a:prstGeom>
        </p:spPr>
      </p:pic>
      <p:sp>
        <p:nvSpPr>
          <p:cNvPr id="53" name="TextBox 52"/>
          <p:cNvSpPr txBox="1"/>
          <p:nvPr/>
        </p:nvSpPr>
        <p:spPr>
          <a:xfrm>
            <a:off x="1912439" y="3170282"/>
            <a:ext cx="1508760" cy="461665"/>
          </a:xfrm>
          <a:prstGeom prst="rect">
            <a:avLst/>
          </a:prstGeom>
          <a:noFill/>
        </p:spPr>
        <p:txBody>
          <a:bodyPr wrap="square" rtlCol="0">
            <a:spAutoFit/>
          </a:bodyPr>
          <a:lstStyle/>
          <a:p>
            <a:pPr algn="ctr"/>
            <a:r>
              <a:rPr lang="en-US" sz="1200" dirty="0" smtClean="0">
                <a:solidFill>
                  <a:schemeClr val="bg1"/>
                </a:solidFill>
                <a:latin typeface="MuseoModerno" panose="020B0604020202020204" charset="0"/>
              </a:rPr>
              <a:t>S x S grid on input</a:t>
            </a:r>
            <a:endParaRPr lang="en-US" sz="1200" dirty="0">
              <a:solidFill>
                <a:schemeClr val="bg1"/>
              </a:solidFill>
              <a:latin typeface="MuseoModerno" panose="020B0604020202020204" charset="0"/>
            </a:endParaRPr>
          </a:p>
        </p:txBody>
      </p:sp>
      <p:sp>
        <p:nvSpPr>
          <p:cNvPr id="54" name="TextBox 53"/>
          <p:cNvSpPr txBox="1"/>
          <p:nvPr/>
        </p:nvSpPr>
        <p:spPr>
          <a:xfrm>
            <a:off x="3854269" y="4284436"/>
            <a:ext cx="1727200" cy="461665"/>
          </a:xfrm>
          <a:prstGeom prst="rect">
            <a:avLst/>
          </a:prstGeom>
          <a:noFill/>
        </p:spPr>
        <p:txBody>
          <a:bodyPr wrap="square" rtlCol="0">
            <a:spAutoFit/>
          </a:bodyPr>
          <a:lstStyle/>
          <a:p>
            <a:pPr algn="ctr"/>
            <a:r>
              <a:rPr lang="en-US" sz="1200" dirty="0" smtClean="0">
                <a:solidFill>
                  <a:schemeClr val="bg1"/>
                </a:solidFill>
                <a:latin typeface="MuseoModerno" panose="020B0604020202020204" charset="0"/>
              </a:rPr>
              <a:t>Class probability map</a:t>
            </a:r>
            <a:endParaRPr lang="en-US" sz="1200" dirty="0">
              <a:solidFill>
                <a:schemeClr val="bg1"/>
              </a:solidFill>
              <a:latin typeface="MuseoModerno" panose="020B0604020202020204" charset="0"/>
            </a:endParaRPr>
          </a:p>
        </p:txBody>
      </p:sp>
      <p:sp>
        <p:nvSpPr>
          <p:cNvPr id="56" name="TextBox 55"/>
          <p:cNvSpPr txBox="1"/>
          <p:nvPr/>
        </p:nvSpPr>
        <p:spPr>
          <a:xfrm>
            <a:off x="6274799" y="3170282"/>
            <a:ext cx="1251311" cy="461665"/>
          </a:xfrm>
          <a:prstGeom prst="rect">
            <a:avLst/>
          </a:prstGeom>
          <a:noFill/>
        </p:spPr>
        <p:txBody>
          <a:bodyPr wrap="square" rtlCol="0">
            <a:spAutoFit/>
          </a:bodyPr>
          <a:lstStyle/>
          <a:p>
            <a:pPr algn="ctr"/>
            <a:r>
              <a:rPr lang="en-US" sz="1200" dirty="0" smtClean="0">
                <a:solidFill>
                  <a:schemeClr val="bg1"/>
                </a:solidFill>
                <a:latin typeface="MuseoModerno" panose="020B0604020202020204" charset="0"/>
              </a:rPr>
              <a:t>Final detections</a:t>
            </a:r>
            <a:endParaRPr lang="en-US" sz="1200" dirty="0">
              <a:solidFill>
                <a:schemeClr val="bg1"/>
              </a:solidFill>
              <a:latin typeface="MuseoModerno" panose="020B0604020202020204" charset="0"/>
            </a:endParaRPr>
          </a:p>
        </p:txBody>
      </p:sp>
      <p:sp>
        <p:nvSpPr>
          <p:cNvPr id="57" name="TextBox 56"/>
          <p:cNvSpPr txBox="1"/>
          <p:nvPr/>
        </p:nvSpPr>
        <p:spPr>
          <a:xfrm>
            <a:off x="3619773" y="2108018"/>
            <a:ext cx="2195104" cy="461665"/>
          </a:xfrm>
          <a:prstGeom prst="rect">
            <a:avLst/>
          </a:prstGeom>
          <a:noFill/>
        </p:spPr>
        <p:txBody>
          <a:bodyPr wrap="square" rtlCol="0">
            <a:spAutoFit/>
          </a:bodyPr>
          <a:lstStyle/>
          <a:p>
            <a:pPr algn="ctr"/>
            <a:r>
              <a:rPr lang="en-US" sz="1200" dirty="0" smtClean="0">
                <a:solidFill>
                  <a:schemeClr val="bg1"/>
                </a:solidFill>
                <a:latin typeface="MuseoModerno" panose="020B0604020202020204" charset="0"/>
              </a:rPr>
              <a:t>Bounding boxes + confidence</a:t>
            </a:r>
            <a:endParaRPr lang="en-US" sz="1200" dirty="0">
              <a:solidFill>
                <a:schemeClr val="bg1"/>
              </a:solidFill>
              <a:latin typeface="MuseoModerno" panose="020B0604020202020204" charset="0"/>
            </a:endParaRPr>
          </a:p>
        </p:txBody>
      </p:sp>
      <p:cxnSp>
        <p:nvCxnSpPr>
          <p:cNvPr id="61" name="Elbow Connector 60"/>
          <p:cNvCxnSpPr>
            <a:stCxn id="10" idx="3"/>
            <a:endCxn id="12" idx="1"/>
          </p:cNvCxnSpPr>
          <p:nvPr/>
        </p:nvCxnSpPr>
        <p:spPr>
          <a:xfrm>
            <a:off x="5495109" y="1330778"/>
            <a:ext cx="654776" cy="108131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1" idx="3"/>
            <a:endCxn id="12" idx="1"/>
          </p:cNvCxnSpPr>
          <p:nvPr/>
        </p:nvCxnSpPr>
        <p:spPr>
          <a:xfrm flipV="1">
            <a:off x="5479869" y="2412092"/>
            <a:ext cx="670016" cy="1110344"/>
          </a:xfrm>
          <a:prstGeom prst="bentConnector3">
            <a:avLst>
              <a:gd name="adj1" fmla="val 5108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9" idx="3"/>
            <a:endCxn id="11" idx="1"/>
          </p:cNvCxnSpPr>
          <p:nvPr/>
        </p:nvCxnSpPr>
        <p:spPr>
          <a:xfrm>
            <a:off x="3421199" y="2415902"/>
            <a:ext cx="534670" cy="11065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9" idx="3"/>
            <a:endCxn id="10" idx="1"/>
          </p:cNvCxnSpPr>
          <p:nvPr/>
        </p:nvCxnSpPr>
        <p:spPr>
          <a:xfrm flipV="1">
            <a:off x="3421199" y="1330778"/>
            <a:ext cx="519430" cy="10851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702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5"/>
          <p:cNvPicPr preferRelativeResize="0"/>
          <p:nvPr/>
        </p:nvPicPr>
        <p:blipFill>
          <a:blip r:embed="rId3">
            <a:alphaModFix/>
          </a:blip>
          <a:stretch>
            <a:fillRect/>
          </a:stretch>
        </p:blipFill>
        <p:spPr>
          <a:xfrm>
            <a:off x="1867273" y="2471321"/>
            <a:ext cx="892485" cy="892500"/>
          </a:xfrm>
          <a:prstGeom prst="rect">
            <a:avLst/>
          </a:prstGeom>
          <a:noFill/>
          <a:ln>
            <a:noFill/>
          </a:ln>
        </p:spPr>
      </p:pic>
      <p:sp>
        <p:nvSpPr>
          <p:cNvPr id="322" name="Google Shape;322;p45"/>
          <p:cNvSpPr txBox="1"/>
          <p:nvPr/>
        </p:nvSpPr>
        <p:spPr>
          <a:xfrm>
            <a:off x="1875938"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dirty="0" smtClean="0">
                <a:solidFill>
                  <a:srgbClr val="FFFFFF"/>
                </a:solidFill>
                <a:latin typeface="MuseoModerno"/>
                <a:ea typeface="MuseoModerno"/>
                <a:cs typeface="MuseoModerno"/>
                <a:sym typeface="MuseoModerno"/>
              </a:rPr>
              <a:t>01</a:t>
            </a:r>
            <a:endParaRPr sz="2200" dirty="0">
              <a:solidFill>
                <a:srgbClr val="FFFFFF"/>
              </a:solidFill>
              <a:latin typeface="MuseoModerno"/>
              <a:ea typeface="MuseoModerno"/>
              <a:cs typeface="MuseoModerno"/>
              <a:sym typeface="MuseoModerno"/>
            </a:endParaRPr>
          </a:p>
        </p:txBody>
      </p:sp>
      <p:pic>
        <p:nvPicPr>
          <p:cNvPr id="323" name="Google Shape;323;p45"/>
          <p:cNvPicPr preferRelativeResize="0"/>
          <p:nvPr/>
        </p:nvPicPr>
        <p:blipFill>
          <a:blip r:embed="rId3">
            <a:alphaModFix/>
          </a:blip>
          <a:stretch>
            <a:fillRect/>
          </a:stretch>
        </p:blipFill>
        <p:spPr>
          <a:xfrm>
            <a:off x="4125761" y="2471321"/>
            <a:ext cx="892485" cy="892500"/>
          </a:xfrm>
          <a:prstGeom prst="rect">
            <a:avLst/>
          </a:prstGeom>
          <a:noFill/>
          <a:ln>
            <a:noFill/>
          </a:ln>
        </p:spPr>
      </p:pic>
      <p:pic>
        <p:nvPicPr>
          <p:cNvPr id="324" name="Google Shape;324;p45"/>
          <p:cNvPicPr preferRelativeResize="0"/>
          <p:nvPr/>
        </p:nvPicPr>
        <p:blipFill>
          <a:blip r:embed="rId3">
            <a:alphaModFix/>
          </a:blip>
          <a:stretch>
            <a:fillRect/>
          </a:stretch>
        </p:blipFill>
        <p:spPr>
          <a:xfrm>
            <a:off x="6384248" y="2471321"/>
            <a:ext cx="892485" cy="892500"/>
          </a:xfrm>
          <a:prstGeom prst="rect">
            <a:avLst/>
          </a:prstGeom>
          <a:noFill/>
          <a:ln>
            <a:noFill/>
          </a:ln>
        </p:spPr>
      </p:pic>
      <p:sp>
        <p:nvSpPr>
          <p:cNvPr id="325" name="Google Shape;325;p45"/>
          <p:cNvSpPr txBox="1">
            <a:spLocks noGrp="1"/>
          </p:cNvSpPr>
          <p:nvPr>
            <p:ph type="title"/>
          </p:nvPr>
        </p:nvSpPr>
        <p:spPr>
          <a:xfrm>
            <a:off x="184061" y="182756"/>
            <a:ext cx="35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Detection process</a:t>
            </a:r>
            <a:endParaRPr dirty="0">
              <a:latin typeface="MuseoModerno ExtraBold"/>
              <a:ea typeface="MuseoModerno ExtraBold"/>
              <a:cs typeface="MuseoModerno ExtraBold"/>
              <a:sym typeface="MuseoModerno ExtraBold"/>
            </a:endParaRPr>
          </a:p>
        </p:txBody>
      </p:sp>
      <p:cxnSp>
        <p:nvCxnSpPr>
          <p:cNvPr id="326" name="Google Shape;326;p45"/>
          <p:cNvCxnSpPr>
            <a:stCxn id="322" idx="3"/>
            <a:endCxn id="327" idx="1"/>
          </p:cNvCxnSpPr>
          <p:nvPr/>
        </p:nvCxnSpPr>
        <p:spPr>
          <a:xfrm>
            <a:off x="2759738" y="2917587"/>
            <a:ext cx="1370400" cy="0"/>
          </a:xfrm>
          <a:prstGeom prst="straightConnector1">
            <a:avLst/>
          </a:prstGeom>
          <a:noFill/>
          <a:ln w="19050" cap="flat" cmpd="sng">
            <a:solidFill>
              <a:schemeClr val="lt1"/>
            </a:solidFill>
            <a:prstDash val="solid"/>
            <a:round/>
            <a:headEnd type="oval" w="med" len="med"/>
            <a:tailEnd type="oval" w="med" len="med"/>
          </a:ln>
        </p:spPr>
      </p:cxnSp>
      <p:cxnSp>
        <p:nvCxnSpPr>
          <p:cNvPr id="328" name="Google Shape;328;p45"/>
          <p:cNvCxnSpPr>
            <a:stCxn id="327" idx="3"/>
            <a:endCxn id="329" idx="1"/>
          </p:cNvCxnSpPr>
          <p:nvPr/>
        </p:nvCxnSpPr>
        <p:spPr>
          <a:xfrm>
            <a:off x="5013892" y="2917587"/>
            <a:ext cx="1370400" cy="0"/>
          </a:xfrm>
          <a:prstGeom prst="straightConnector1">
            <a:avLst/>
          </a:prstGeom>
          <a:noFill/>
          <a:ln w="19050" cap="flat" cmpd="sng">
            <a:solidFill>
              <a:schemeClr val="lt1"/>
            </a:solidFill>
            <a:prstDash val="solid"/>
            <a:round/>
            <a:headEnd type="oval" w="med" len="med"/>
            <a:tailEnd type="oval" w="med" len="med"/>
          </a:ln>
        </p:spPr>
      </p:cxnSp>
      <p:cxnSp>
        <p:nvCxnSpPr>
          <p:cNvPr id="330" name="Google Shape;330;p45"/>
          <p:cNvCxnSpPr>
            <a:stCxn id="329" idx="3"/>
          </p:cNvCxnSpPr>
          <p:nvPr/>
        </p:nvCxnSpPr>
        <p:spPr>
          <a:xfrm rot="10800000" flipH="1">
            <a:off x="7268050" y="2887587"/>
            <a:ext cx="1882200" cy="30000"/>
          </a:xfrm>
          <a:prstGeom prst="straightConnector1">
            <a:avLst/>
          </a:prstGeom>
          <a:noFill/>
          <a:ln w="19050" cap="flat" cmpd="sng">
            <a:solidFill>
              <a:schemeClr val="lt1"/>
            </a:solidFill>
            <a:prstDash val="solid"/>
            <a:round/>
            <a:headEnd type="oval" w="med" len="med"/>
            <a:tailEnd type="none" w="med" len="med"/>
          </a:ln>
        </p:spPr>
      </p:cxnSp>
      <p:sp>
        <p:nvSpPr>
          <p:cNvPr id="327" name="Google Shape;327;p45"/>
          <p:cNvSpPr txBox="1"/>
          <p:nvPr/>
        </p:nvSpPr>
        <p:spPr>
          <a:xfrm>
            <a:off x="4130092"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dirty="0" smtClean="0">
                <a:solidFill>
                  <a:srgbClr val="FFFFFF"/>
                </a:solidFill>
                <a:latin typeface="MuseoModerno"/>
                <a:ea typeface="MuseoModerno"/>
                <a:cs typeface="MuseoModerno"/>
                <a:sym typeface="MuseoModerno"/>
              </a:rPr>
              <a:t>02</a:t>
            </a:r>
            <a:endParaRPr sz="2200" dirty="0">
              <a:solidFill>
                <a:srgbClr val="FFFFFF"/>
              </a:solidFill>
              <a:latin typeface="MuseoModerno"/>
              <a:ea typeface="MuseoModerno"/>
              <a:cs typeface="MuseoModerno"/>
              <a:sym typeface="MuseoModerno"/>
            </a:endParaRPr>
          </a:p>
        </p:txBody>
      </p:sp>
      <p:sp>
        <p:nvSpPr>
          <p:cNvPr id="329" name="Google Shape;329;p45"/>
          <p:cNvSpPr txBox="1"/>
          <p:nvPr/>
        </p:nvSpPr>
        <p:spPr>
          <a:xfrm>
            <a:off x="6384250"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dirty="0" smtClean="0">
                <a:solidFill>
                  <a:srgbClr val="FFFFFF"/>
                </a:solidFill>
                <a:latin typeface="MuseoModerno"/>
                <a:ea typeface="MuseoModerno"/>
                <a:cs typeface="MuseoModerno"/>
                <a:sym typeface="MuseoModerno"/>
              </a:rPr>
              <a:t>03</a:t>
            </a:r>
            <a:endParaRPr sz="2200" dirty="0">
              <a:solidFill>
                <a:srgbClr val="FFFFFF"/>
              </a:solidFill>
              <a:latin typeface="MuseoModerno"/>
              <a:ea typeface="MuseoModerno"/>
              <a:cs typeface="MuseoModerno"/>
              <a:sym typeface="MuseoModerno"/>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684" y="878395"/>
            <a:ext cx="1505662" cy="1505662"/>
          </a:xfrm>
          <a:prstGeom prst="rect">
            <a:avLst/>
          </a:prstGeom>
          <a:ln>
            <a:noFill/>
          </a:ln>
          <a:effectLst>
            <a:softEdge rad="112500"/>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7612" y="873748"/>
            <a:ext cx="1508760" cy="1508760"/>
          </a:xfrm>
          <a:prstGeom prst="rect">
            <a:avLst/>
          </a:prstGeom>
          <a:ln>
            <a:noFill/>
          </a:ln>
          <a:effectLst>
            <a:softEdge rad="112500"/>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7638" y="873748"/>
            <a:ext cx="1508760" cy="150876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2340</TotalTime>
  <Words>1186</Words>
  <Application>Microsoft Office PowerPoint</Application>
  <PresentationFormat>On-screen Show (16:9)</PresentationFormat>
  <Paragraphs>147</Paragraphs>
  <Slides>28</Slides>
  <Notes>16</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MuseoModerno ExtraBold</vt:lpstr>
      <vt:lpstr>Calibri</vt:lpstr>
      <vt:lpstr>Maven Pro</vt:lpstr>
      <vt:lpstr>B Nazanin</vt:lpstr>
      <vt:lpstr>MuseoModerno</vt:lpstr>
      <vt:lpstr>Arial</vt:lpstr>
      <vt:lpstr>Artificial Intelligence in Chemistry Services Company Profile by Slidesgo</vt:lpstr>
      <vt:lpstr>Traffic Signal Violation Detection System Using YoloV3</vt:lpstr>
      <vt:lpstr>فهرست مطالب</vt:lpstr>
      <vt:lpstr>اهداف پروژه</vt:lpstr>
      <vt:lpstr>تخلف از سیگنال‌های ترافیکی</vt:lpstr>
      <vt:lpstr>این سیستم چیست و چگونه کار میکند-1</vt:lpstr>
      <vt:lpstr>این سیستم چیست و چگونه کار میکند-2</vt:lpstr>
      <vt:lpstr>Object Detection</vt:lpstr>
      <vt:lpstr>PowerPoint Presentation</vt:lpstr>
      <vt:lpstr>Detection process</vt:lpstr>
      <vt:lpstr>PowerPoint Presentation</vt:lpstr>
      <vt:lpstr>You look only once -Yolo</vt:lpstr>
      <vt:lpstr>PowerPoint Presentation</vt:lpstr>
      <vt:lpstr>PowerPoint Presentation</vt:lpstr>
      <vt:lpstr>Methodology </vt:lpstr>
      <vt:lpstr>Methodology (Cont.)</vt:lpstr>
      <vt:lpstr>Methodology (Cont.)</vt:lpstr>
      <vt:lpstr>Methodology (Cont.)</vt:lpstr>
      <vt:lpstr>Software Overview</vt:lpstr>
      <vt:lpstr>Implementation</vt:lpstr>
      <vt:lpstr>Home Page</vt:lpstr>
      <vt:lpstr>Opening a Video footage from our storage</vt:lpstr>
      <vt:lpstr>PowerPoint Presentation</vt:lpstr>
      <vt:lpstr>PowerPoint Presentation</vt:lpstr>
      <vt:lpstr>PowerPoint Presentation</vt:lpstr>
      <vt:lpstr>Output video and Detected violations</vt:lpstr>
      <vt:lpstr>Output video and Detected violations</vt:lpstr>
      <vt:lpstr>Output video and Detected violations</vt:lpstr>
      <vt:lpstr>The End 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Chemistry Services Company Profile</dc:title>
  <dc:creator>ASUS</dc:creator>
  <cp:lastModifiedBy>ASUS</cp:lastModifiedBy>
  <cp:revision>78</cp:revision>
  <dcterms:modified xsi:type="dcterms:W3CDTF">2023-05-21T18:11:36Z</dcterms:modified>
</cp:coreProperties>
</file>